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03" r:id="rId3"/>
    <p:sldId id="343" r:id="rId4"/>
    <p:sldId id="345" r:id="rId5"/>
    <p:sldId id="346" r:id="rId6"/>
    <p:sldId id="332" r:id="rId7"/>
    <p:sldId id="358" r:id="rId8"/>
    <p:sldId id="359" r:id="rId9"/>
    <p:sldId id="360" r:id="rId10"/>
    <p:sldId id="363" r:id="rId11"/>
    <p:sldId id="364" r:id="rId12"/>
    <p:sldId id="365" r:id="rId13"/>
    <p:sldId id="366" r:id="rId14"/>
    <p:sldId id="367" r:id="rId15"/>
    <p:sldId id="368" r:id="rId16"/>
    <p:sldId id="342" r:id="rId17"/>
    <p:sldId id="325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</p:sldIdLst>
  <p:sldSz cx="24384000" cy="13716000"/>
  <p:notesSz cx="6858000" cy="9144000"/>
  <p:defaultTextStyle>
    <a:defPPr>
      <a:defRPr lang="fr-FR"/>
    </a:defPPr>
    <a:lvl1pPr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5pPr>
    <a:lvl6pPr marL="2286000" algn="l" defTabSz="914400" rtl="0" eaLnBrk="1" latinLnBrk="0" hangingPunct="1"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6pPr>
    <a:lvl7pPr marL="2743200" algn="l" defTabSz="914400" rtl="0" eaLnBrk="1" latinLnBrk="0" hangingPunct="1"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7pPr>
    <a:lvl8pPr marL="3200400" algn="l" defTabSz="914400" rtl="0" eaLnBrk="1" latinLnBrk="0" hangingPunct="1"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8pPr>
    <a:lvl9pPr marL="3657600" algn="l" defTabSz="914400" rtl="0" eaLnBrk="1" latinLnBrk="0" hangingPunct="1"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C81"/>
    <a:srgbClr val="00882B"/>
    <a:srgbClr val="FFFFFF"/>
    <a:srgbClr val="284728"/>
    <a:srgbClr val="7CDB7A"/>
    <a:srgbClr val="E6E8E9"/>
    <a:srgbClr val="AAB1AE"/>
    <a:srgbClr val="83D2B9"/>
    <a:srgbClr val="DA4949"/>
    <a:srgbClr val="B2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4629"/>
  </p:normalViewPr>
  <p:slideViewPr>
    <p:cSldViewPr>
      <p:cViewPr>
        <p:scale>
          <a:sx n="35" d="100"/>
          <a:sy n="35" d="100"/>
        </p:scale>
        <p:origin x="300" y="4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E7FBB6-0F4F-4BF8-8243-262E82BDCF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70000"/>
              </a:lnSpc>
              <a:defRPr sz="1200"/>
            </a:lvl1pPr>
          </a:lstStyle>
          <a:p>
            <a:endParaRPr lang="en-US" alt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3886A6-C62F-482F-870A-18C6B1D55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70000"/>
              </a:lnSpc>
              <a:defRPr sz="1200"/>
            </a:lvl1pPr>
          </a:lstStyle>
          <a:p>
            <a:fld id="{575F3F79-9BC3-4CE6-9078-4D181A053A71}" type="datetimeFigureOut">
              <a:rPr lang="en-US" altLang="fr-FR"/>
              <a:pPr/>
              <a:t>4/18/2022</a:t>
            </a:fld>
            <a:endParaRPr lang="en-US" alt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4D034-0956-4149-8019-602B9A26D2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70000"/>
              </a:lnSpc>
              <a:defRPr sz="1200"/>
            </a:lvl1pPr>
          </a:lstStyle>
          <a:p>
            <a:endParaRPr lang="en-US" alt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93B8D-6A71-4BCC-8DEB-A0C3AB82FC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70000"/>
              </a:lnSpc>
              <a:defRPr sz="1200"/>
            </a:lvl1pPr>
          </a:lstStyle>
          <a:p>
            <a:fld id="{08C8A671-240C-4046-939F-2FD590B62894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D25565FF-AD30-4698-AB61-02909EDEA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008A6515-C32B-4509-8668-05996C6BF7F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</p:spTree>
    <p:extLst>
      <p:ext uri="{BB962C8B-B14F-4D97-AF65-F5344CB8AC3E}">
        <p14:creationId xmlns:p14="http://schemas.microsoft.com/office/powerpoint/2010/main" val="55274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3s</a:t>
            </a:r>
          </a:p>
        </p:txBody>
      </p:sp>
    </p:spTree>
    <p:extLst>
      <p:ext uri="{BB962C8B-B14F-4D97-AF65-F5344CB8AC3E}">
        <p14:creationId xmlns:p14="http://schemas.microsoft.com/office/powerpoint/2010/main" val="113400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94B64E-CD5D-4B0C-8024-E2213059F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8A95C2-4B31-4733-9797-29C778ED5829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5655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0E8504-E3FA-48F9-85D1-9FE5A5A95E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B24515-D04C-4982-92DB-9B99B059710D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283307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697609" y="3251845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442646" y="3251845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1183888" y="3257600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928925" y="3257600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8693134" y="3251845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697609" y="6924253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42646" y="6924253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1183888" y="6930008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4928925" y="6930008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8693134" y="6924253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2BD8560-807B-4287-ACB5-380659D829E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CFE31F-D9C1-46C4-868A-236F9637E274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90180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36BD7DBD-ED95-496B-AB7D-96D5E8BE68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</a:lstStyle>
          <a:p>
            <a:fld id="{7F7373E8-88AA-4DAB-9C62-2AC2270D1837}" type="slidenum">
              <a:rPr lang="fr-FR" altLang="fr-FR"/>
              <a:pPr/>
              <a:t>‹N°›</a:t>
            </a:fld>
            <a:endParaRPr lang="fr-FR" altLang="fr-FR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B0B44A9D-0203-4E80-A22B-596B70BCD6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89100" y="1349375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Open Sans Light" charset="0"/>
              </a:rPr>
              <a:t>Click to edit Master title style</a:t>
            </a:r>
          </a:p>
        </p:txBody>
      </p:sp>
      <p:sp>
        <p:nvSpPr>
          <p:cNvPr id="1027" name="Line 3">
            <a:extLst>
              <a:ext uri="{FF2B5EF4-FFF2-40B4-BE49-F238E27FC236}">
                <a16:creationId xmlns:a16="http://schemas.microsoft.com/office/drawing/2014/main" id="{08264BEC-2686-4419-B1E0-13E12CBA0A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2775" y="12493625"/>
            <a:ext cx="812800" cy="0"/>
          </a:xfrm>
          <a:prstGeom prst="line">
            <a:avLst/>
          </a:prstGeom>
          <a:noFill/>
          <a:ln w="50800" cap="flat" cmpd="sng">
            <a:solidFill>
              <a:srgbClr val="C0C6C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E178746-CF4C-486A-BC37-0A25E1A637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Open Sans" charset="0"/>
              </a:rPr>
              <a:t>Click to edit Master text styles</a:t>
            </a:r>
          </a:p>
          <a:p>
            <a:pPr lvl="1"/>
            <a:r>
              <a:rPr lang="x-none" altLang="x-none">
                <a:sym typeface="Open Sans" charset="0"/>
              </a:rPr>
              <a:t>Second level</a:t>
            </a:r>
          </a:p>
          <a:p>
            <a:pPr lvl="2"/>
            <a:r>
              <a:rPr lang="x-none" altLang="x-none">
                <a:sym typeface="Open Sans" charset="0"/>
              </a:rPr>
              <a:t>Third level</a:t>
            </a:r>
          </a:p>
          <a:p>
            <a:pPr lvl="3"/>
            <a:r>
              <a:rPr lang="x-none" altLang="x-none">
                <a:sym typeface="Open Sans" charset="0"/>
              </a:rPr>
              <a:t>Fourth level</a:t>
            </a:r>
          </a:p>
          <a:p>
            <a:pPr lvl="4"/>
            <a:r>
              <a:rPr lang="x-none" altLang="x-none">
                <a:sym typeface="Open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9600" kern="1200">
          <a:solidFill>
            <a:srgbClr val="3F4347"/>
          </a:solidFill>
          <a:latin typeface="+mj-lt"/>
          <a:ea typeface="+mj-ea"/>
          <a:cs typeface="+mj-cs"/>
          <a:sym typeface="Open Sans Light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9pPr>
    </p:titleStyle>
    <p:bodyStyle>
      <a:lvl1pPr marL="341313" indent="-341313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charset="0"/>
        </a:defRPr>
      </a:lvl1pPr>
      <a:lvl2pPr marL="976313" indent="-341313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charset="0"/>
        </a:defRPr>
      </a:lvl2pPr>
      <a:lvl3pPr marL="1611313" indent="-341313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charset="0"/>
        </a:defRPr>
      </a:lvl3pPr>
      <a:lvl4pPr marL="2246313" indent="-341313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charset="0"/>
        </a:defRPr>
      </a:lvl4pPr>
      <a:lvl5pPr marL="2881313" indent="-341313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0EDD65-8CB1-40EE-993B-088D75F5B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" y="0"/>
            <a:ext cx="24361352" cy="13716000"/>
          </a:xfrm>
          <a:prstGeom prst="rect">
            <a:avLst/>
          </a:prstGeom>
        </p:spPr>
      </p:pic>
      <p:sp>
        <p:nvSpPr>
          <p:cNvPr id="3074" name="Text Box 2">
            <a:extLst>
              <a:ext uri="{FF2B5EF4-FFF2-40B4-BE49-F238E27FC236}">
                <a16:creationId xmlns:a16="http://schemas.microsoft.com/office/drawing/2014/main" id="{EC9E4B32-9D29-44FC-A725-1B09266D0522}"/>
              </a:ext>
            </a:extLst>
          </p:cNvPr>
          <p:cNvSpPr txBox="1">
            <a:spLocks/>
          </p:cNvSpPr>
          <p:nvPr/>
        </p:nvSpPr>
        <p:spPr bwMode="auto">
          <a:xfrm>
            <a:off x="2794956" y="4409728"/>
            <a:ext cx="18794088" cy="176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fr-FR" altLang="x-none" sz="16200" b="1" baseline="9000" dirty="0">
                <a:solidFill>
                  <a:srgbClr val="3F4347"/>
                </a:solidFill>
                <a:latin typeface="Brandon Grotesque Regular" panose="020B0503020203060202" pitchFamily="34" charset="0"/>
              </a:rPr>
              <a:t>Présentation projet statistique</a:t>
            </a:r>
          </a:p>
        </p:txBody>
      </p:sp>
      <p:sp>
        <p:nvSpPr>
          <p:cNvPr id="3076" name="AutoShape 4">
            <a:extLst>
              <a:ext uri="{FF2B5EF4-FFF2-40B4-BE49-F238E27FC236}">
                <a16:creationId xmlns:a16="http://schemas.microsoft.com/office/drawing/2014/main" id="{59143B18-F59D-403D-A482-3FEE465E9913}"/>
              </a:ext>
            </a:extLst>
          </p:cNvPr>
          <p:cNvSpPr>
            <a:spLocks/>
          </p:cNvSpPr>
          <p:nvPr/>
        </p:nvSpPr>
        <p:spPr bwMode="auto">
          <a:xfrm>
            <a:off x="11868557" y="1728548"/>
            <a:ext cx="1150937" cy="1887537"/>
          </a:xfrm>
          <a:custGeom>
            <a:avLst/>
            <a:gdLst>
              <a:gd name="T0" fmla="*/ 575441 w 20823"/>
              <a:gd name="T1" fmla="*/ 943769 h 21600"/>
              <a:gd name="T2" fmla="*/ 575441 w 20823"/>
              <a:gd name="T3" fmla="*/ 943769 h 21600"/>
              <a:gd name="T4" fmla="*/ 575441 w 20823"/>
              <a:gd name="T5" fmla="*/ 943769 h 21600"/>
              <a:gd name="T6" fmla="*/ 575441 w 20823"/>
              <a:gd name="T7" fmla="*/ 9437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23" h="21600">
                <a:moveTo>
                  <a:pt x="10437" y="0"/>
                </a:moveTo>
                <a:cubicBezTo>
                  <a:pt x="10209" y="349"/>
                  <a:pt x="9992" y="701"/>
                  <a:pt x="9785" y="1055"/>
                </a:cubicBezTo>
                <a:cubicBezTo>
                  <a:pt x="9134" y="2174"/>
                  <a:pt x="8544" y="3309"/>
                  <a:pt x="8048" y="4460"/>
                </a:cubicBezTo>
                <a:cubicBezTo>
                  <a:pt x="7263" y="6282"/>
                  <a:pt x="6863" y="8162"/>
                  <a:pt x="6696" y="10045"/>
                </a:cubicBezTo>
                <a:cubicBezTo>
                  <a:pt x="6662" y="10431"/>
                  <a:pt x="6921" y="10803"/>
                  <a:pt x="7404" y="11039"/>
                </a:cubicBezTo>
                <a:cubicBezTo>
                  <a:pt x="7777" y="11220"/>
                  <a:pt x="8248" y="11303"/>
                  <a:pt x="8714" y="11267"/>
                </a:cubicBezTo>
                <a:cubicBezTo>
                  <a:pt x="10659" y="11115"/>
                  <a:pt x="12576" y="10844"/>
                  <a:pt x="14438" y="10457"/>
                </a:cubicBezTo>
                <a:cubicBezTo>
                  <a:pt x="15624" y="10211"/>
                  <a:pt x="16781" y="9914"/>
                  <a:pt x="17909" y="9578"/>
                </a:cubicBezTo>
                <a:cubicBezTo>
                  <a:pt x="17244" y="8800"/>
                  <a:pt x="16544" y="8033"/>
                  <a:pt x="15839" y="7268"/>
                </a:cubicBezTo>
                <a:cubicBezTo>
                  <a:pt x="14743" y="6079"/>
                  <a:pt x="13642" y="4891"/>
                  <a:pt x="12697" y="3651"/>
                </a:cubicBezTo>
                <a:cubicBezTo>
                  <a:pt x="11798" y="2472"/>
                  <a:pt x="11042" y="1252"/>
                  <a:pt x="10437" y="0"/>
                </a:cubicBezTo>
                <a:close/>
                <a:moveTo>
                  <a:pt x="5563" y="6788"/>
                </a:moveTo>
                <a:cubicBezTo>
                  <a:pt x="5309" y="7082"/>
                  <a:pt x="5051" y="7376"/>
                  <a:pt x="4786" y="7666"/>
                </a:cubicBezTo>
                <a:cubicBezTo>
                  <a:pt x="3573" y="8995"/>
                  <a:pt x="2235" y="10288"/>
                  <a:pt x="1274" y="11689"/>
                </a:cubicBezTo>
                <a:cubicBezTo>
                  <a:pt x="1316" y="11689"/>
                  <a:pt x="1357" y="11691"/>
                  <a:pt x="1399" y="11692"/>
                </a:cubicBezTo>
                <a:cubicBezTo>
                  <a:pt x="2064" y="11702"/>
                  <a:pt x="2729" y="11705"/>
                  <a:pt x="3394" y="11702"/>
                </a:cubicBezTo>
                <a:cubicBezTo>
                  <a:pt x="3928" y="11691"/>
                  <a:pt x="4433" y="11545"/>
                  <a:pt x="4796" y="11297"/>
                </a:cubicBezTo>
                <a:cubicBezTo>
                  <a:pt x="5117" y="11078"/>
                  <a:pt x="5304" y="10794"/>
                  <a:pt x="5324" y="10496"/>
                </a:cubicBezTo>
                <a:lnTo>
                  <a:pt x="5563" y="6788"/>
                </a:lnTo>
                <a:close/>
                <a:moveTo>
                  <a:pt x="18578" y="10382"/>
                </a:moveTo>
                <a:cubicBezTo>
                  <a:pt x="17184" y="10768"/>
                  <a:pt x="15760" y="11111"/>
                  <a:pt x="14312" y="11406"/>
                </a:cubicBezTo>
                <a:cubicBezTo>
                  <a:pt x="13447" y="11582"/>
                  <a:pt x="12570" y="11742"/>
                  <a:pt x="11687" y="11872"/>
                </a:cubicBezTo>
                <a:cubicBezTo>
                  <a:pt x="10859" y="11994"/>
                  <a:pt x="10026" y="12089"/>
                  <a:pt x="9181" y="12159"/>
                </a:cubicBezTo>
                <a:cubicBezTo>
                  <a:pt x="8950" y="12185"/>
                  <a:pt x="8722" y="12211"/>
                  <a:pt x="8496" y="12239"/>
                </a:cubicBezTo>
                <a:cubicBezTo>
                  <a:pt x="8277" y="12266"/>
                  <a:pt x="8054" y="12295"/>
                  <a:pt x="7852" y="12362"/>
                </a:cubicBezTo>
                <a:cubicBezTo>
                  <a:pt x="7410" y="12508"/>
                  <a:pt x="7145" y="12804"/>
                  <a:pt x="7176" y="13119"/>
                </a:cubicBezTo>
                <a:cubicBezTo>
                  <a:pt x="7413" y="14906"/>
                  <a:pt x="8275" y="16638"/>
                  <a:pt x="9696" y="18189"/>
                </a:cubicBezTo>
                <a:cubicBezTo>
                  <a:pt x="10752" y="19340"/>
                  <a:pt x="12101" y="20370"/>
                  <a:pt x="13684" y="21242"/>
                </a:cubicBezTo>
                <a:cubicBezTo>
                  <a:pt x="18325" y="20235"/>
                  <a:pt x="21483" y="17253"/>
                  <a:pt x="20705" y="13965"/>
                </a:cubicBezTo>
                <a:cubicBezTo>
                  <a:pt x="20505" y="13118"/>
                  <a:pt x="20014" y="12315"/>
                  <a:pt x="19458" y="11535"/>
                </a:cubicBezTo>
                <a:cubicBezTo>
                  <a:pt x="19181" y="11145"/>
                  <a:pt x="18884" y="10762"/>
                  <a:pt x="18578" y="10382"/>
                </a:cubicBezTo>
                <a:close/>
                <a:moveTo>
                  <a:pt x="937" y="12216"/>
                </a:moveTo>
                <a:cubicBezTo>
                  <a:pt x="865" y="12336"/>
                  <a:pt x="788" y="12454"/>
                  <a:pt x="723" y="12576"/>
                </a:cubicBezTo>
                <a:cubicBezTo>
                  <a:pt x="177" y="13595"/>
                  <a:pt x="-117" y="14667"/>
                  <a:pt x="44" y="15739"/>
                </a:cubicBezTo>
                <a:cubicBezTo>
                  <a:pt x="524" y="18930"/>
                  <a:pt x="4610" y="21424"/>
                  <a:pt x="9664" y="21595"/>
                </a:cubicBezTo>
                <a:cubicBezTo>
                  <a:pt x="9768" y="21599"/>
                  <a:pt x="9870" y="21598"/>
                  <a:pt x="9974" y="21600"/>
                </a:cubicBezTo>
                <a:cubicBezTo>
                  <a:pt x="9013" y="20489"/>
                  <a:pt x="8206" y="19328"/>
                  <a:pt x="7580" y="18125"/>
                </a:cubicBezTo>
                <a:cubicBezTo>
                  <a:pt x="6845" y="16715"/>
                  <a:pt x="6353" y="15259"/>
                  <a:pt x="6108" y="13782"/>
                </a:cubicBezTo>
                <a:cubicBezTo>
                  <a:pt x="6074" y="13606"/>
                  <a:pt x="5998" y="13437"/>
                  <a:pt x="5886" y="13277"/>
                </a:cubicBezTo>
                <a:cubicBezTo>
                  <a:pt x="5774" y="13116"/>
                  <a:pt x="5626" y="12966"/>
                  <a:pt x="5449" y="12828"/>
                </a:cubicBezTo>
                <a:cubicBezTo>
                  <a:pt x="5268" y="12687"/>
                  <a:pt x="5061" y="12560"/>
                  <a:pt x="4818" y="12467"/>
                </a:cubicBezTo>
                <a:cubicBezTo>
                  <a:pt x="4542" y="12361"/>
                  <a:pt x="4226" y="12301"/>
                  <a:pt x="3900" y="12293"/>
                </a:cubicBezTo>
                <a:lnTo>
                  <a:pt x="937" y="12216"/>
                </a:lnTo>
                <a:close/>
              </a:path>
            </a:pathLst>
          </a:custGeom>
          <a:solidFill>
            <a:srgbClr val="83DC81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fr-FR" dirty="0"/>
          </a:p>
        </p:txBody>
      </p:sp>
      <p:sp>
        <p:nvSpPr>
          <p:cNvPr id="3077" name="Line 5">
            <a:extLst>
              <a:ext uri="{FF2B5EF4-FFF2-40B4-BE49-F238E27FC236}">
                <a16:creationId xmlns:a16="http://schemas.microsoft.com/office/drawing/2014/main" id="{E0C02081-A67E-49B8-B8DE-F8903512F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27435" y="6767848"/>
            <a:ext cx="1150937" cy="0"/>
          </a:xfrm>
          <a:prstGeom prst="line">
            <a:avLst/>
          </a:prstGeom>
          <a:noFill/>
          <a:ln w="50800" cap="flat" cmpd="sng">
            <a:solidFill>
              <a:srgbClr val="C0C6C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DAC54F0-41AA-4708-B6C1-48FA57A40AB6}"/>
              </a:ext>
            </a:extLst>
          </p:cNvPr>
          <p:cNvSpPr>
            <a:spLocks/>
          </p:cNvSpPr>
          <p:nvPr/>
        </p:nvSpPr>
        <p:spPr bwMode="auto">
          <a:xfrm>
            <a:off x="10696997" y="9000097"/>
            <a:ext cx="3151187" cy="381868"/>
          </a:xfrm>
          <a:prstGeom prst="rect">
            <a:avLst/>
          </a:prstGeom>
          <a:solidFill>
            <a:srgbClr val="83DC81"/>
          </a:solidFill>
          <a:ln>
            <a:noFill/>
          </a:ln>
          <a:effectLst/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fr-FR" altLang="fr-F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88FAE8-2779-41F9-9D5F-69182604E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6" y="377280"/>
            <a:ext cx="1603645" cy="15121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CEC6384-C9D2-46DA-B79C-42E646A17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6093" y="261948"/>
            <a:ext cx="2091834" cy="16275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5017688-7AC4-4940-A99E-F18730CF837A}"/>
              </a:ext>
            </a:extLst>
          </p:cNvPr>
          <p:cNvSpPr txBox="1"/>
          <p:nvPr/>
        </p:nvSpPr>
        <p:spPr>
          <a:xfrm>
            <a:off x="5927304" y="7247901"/>
            <a:ext cx="12192000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defRPr/>
            </a:pPr>
            <a:r>
              <a:rPr lang="fr-FR" altLang="x-none" sz="11500" b="1" baseline="9000" dirty="0">
                <a:solidFill>
                  <a:srgbClr val="3F4347"/>
                </a:solidFill>
                <a:latin typeface="Brandon Grotesque Regular" panose="020B0503020203060202" pitchFamily="34" charset="0"/>
              </a:rPr>
              <a:t>Prédiction de récolte</a:t>
            </a:r>
            <a:endParaRPr lang="x-none" altLang="x-none" sz="11500" b="1" baseline="9000" dirty="0">
              <a:solidFill>
                <a:srgbClr val="3F4347"/>
              </a:solidFill>
              <a:latin typeface="Brandon Grotesque Regular" panose="020B0503020203060202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5AAC0F-8A2A-4E80-B5FC-87D0982EBF2B}"/>
              </a:ext>
            </a:extLst>
          </p:cNvPr>
          <p:cNvSpPr/>
          <p:nvPr/>
        </p:nvSpPr>
        <p:spPr>
          <a:xfrm>
            <a:off x="2058341" y="10085538"/>
            <a:ext cx="5246850" cy="2712819"/>
          </a:xfrm>
          <a:prstGeom prst="roundRect">
            <a:avLst/>
          </a:prstGeom>
          <a:noFill/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1" u="sng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Réalisé par :</a:t>
            </a:r>
            <a:endParaRPr kumimoji="0" lang="fr-MA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06780" marR="0" lvl="0" indent="-22860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Soukaina CHAKOUR</a:t>
            </a:r>
            <a:endParaRPr kumimoji="0" lang="fr-MA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06780" marR="0" lvl="0" indent="-22860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Abdelmoula</a:t>
            </a: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ELBOUHALI</a:t>
            </a:r>
            <a:endParaRPr kumimoji="0" lang="fr-MA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06780" marR="0" lvl="0" indent="-22860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Noemane EL HRIZI</a:t>
            </a:r>
            <a:endParaRPr kumimoji="0" lang="fr-MA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06780" marR="0" lvl="0" indent="-22860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Taha LAKHDARI</a:t>
            </a:r>
            <a:endParaRPr kumimoji="0" lang="fr-MA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6">
            <a:extLst>
              <a:ext uri="{FF2B5EF4-FFF2-40B4-BE49-F238E27FC236}">
                <a16:creationId xmlns:a16="http://schemas.microsoft.com/office/drawing/2014/main" id="{3DB775F8-DF9E-424A-A475-E5F7D6600F92}"/>
              </a:ext>
            </a:extLst>
          </p:cNvPr>
          <p:cNvSpPr/>
          <p:nvPr/>
        </p:nvSpPr>
        <p:spPr>
          <a:xfrm>
            <a:off x="17078811" y="10085538"/>
            <a:ext cx="5246850" cy="2712819"/>
          </a:xfrm>
          <a:prstGeom prst="roundRect">
            <a:avLst/>
          </a:prstGeom>
          <a:noFill/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1" u="sng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Encadré par :</a:t>
            </a:r>
            <a:endParaRPr kumimoji="0" lang="fr-MA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06780" marR="0" lvl="0" indent="-22860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Mme. Ikram CHAIRI</a:t>
            </a:r>
            <a:endParaRPr kumimoji="0" lang="fr-MA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06780" marR="0" lvl="0" indent="-22860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Mr. Saad BENJELOUN</a:t>
            </a:r>
            <a:endParaRPr kumimoji="0" lang="fr-MA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0678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fr-MA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D7E8FD9F-CED6-4E72-931F-09AC47637676}"/>
              </a:ext>
            </a:extLst>
          </p:cNvPr>
          <p:cNvSpPr/>
          <p:nvPr/>
        </p:nvSpPr>
        <p:spPr>
          <a:xfrm>
            <a:off x="1949281" y="617181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DD4758-E080-4E18-9108-B3A4772AC91B}"/>
              </a:ext>
            </a:extLst>
          </p:cNvPr>
          <p:cNvPicPr/>
          <p:nvPr/>
        </p:nvPicPr>
        <p:blipFill rotWithShape="1">
          <a:blip r:embed="rId2"/>
          <a:srcRect l="661" r="463" b="3466"/>
          <a:stretch/>
        </p:blipFill>
        <p:spPr bwMode="auto">
          <a:xfrm>
            <a:off x="1310184" y="4025486"/>
            <a:ext cx="12364872" cy="6191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A313E8-F508-4ADB-AB77-97ACCEA2EDAC}"/>
              </a:ext>
            </a:extLst>
          </p:cNvPr>
          <p:cNvSpPr/>
          <p:nvPr/>
        </p:nvSpPr>
        <p:spPr>
          <a:xfrm>
            <a:off x="16245837" y="4896555"/>
            <a:ext cx="7911140" cy="1241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Coconut</a:t>
            </a:r>
            <a:r>
              <a:rPr lang="fr-FR" sz="5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, </a:t>
            </a:r>
            <a:r>
              <a:rPr lang="fr-FR" sz="5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Sugarcane</a:t>
            </a:r>
            <a:r>
              <a:rPr lang="fr-FR" sz="5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, Rice et </a:t>
            </a:r>
            <a:r>
              <a:rPr lang="fr-FR" sz="5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Wheat</a:t>
            </a:r>
            <a:endParaRPr lang="fr-FR" sz="56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fr-FR" sz="5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sont les </a:t>
            </a:r>
            <a:r>
              <a:rPr lang="fr-FR" sz="5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crops</a:t>
            </a:r>
            <a:r>
              <a:rPr lang="fr-FR" sz="5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 les plus dominants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123D2E-0C90-408D-BB28-AFBDF21CA9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189" y="4477168"/>
            <a:ext cx="1385972" cy="16465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8C46E7-DA03-4175-A1E5-F424BBAAF2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14" t="25303" r="13855" b="22645"/>
          <a:stretch/>
        </p:blipFill>
        <p:spPr>
          <a:xfrm rot="20693269">
            <a:off x="14485523" y="7578505"/>
            <a:ext cx="1828260" cy="12649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08DD83F-3468-41ED-8A17-822B2F18EDCB}"/>
              </a:ext>
            </a:extLst>
          </p:cNvPr>
          <p:cNvSpPr/>
          <p:nvPr/>
        </p:nvSpPr>
        <p:spPr>
          <a:xfrm>
            <a:off x="16474364" y="7848883"/>
            <a:ext cx="6339498" cy="1241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5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On se concentrera après que sur ces quatre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A6AFE6A-3259-4D85-ABA8-885DA89DC595}"/>
              </a:ext>
            </a:extLst>
          </p:cNvPr>
          <p:cNvPicPr/>
          <p:nvPr/>
        </p:nvPicPr>
        <p:blipFill rotWithShape="1">
          <a:blip r:embed="rId6"/>
          <a:srcRect b="82320"/>
          <a:stretch/>
        </p:blipFill>
        <p:spPr>
          <a:xfrm>
            <a:off x="9689187" y="11089545"/>
            <a:ext cx="11849834" cy="15429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566996B-6407-4BAC-B501-A34B6D10F951}"/>
              </a:ext>
            </a:extLst>
          </p:cNvPr>
          <p:cNvSpPr/>
          <p:nvPr/>
        </p:nvSpPr>
        <p:spPr>
          <a:xfrm>
            <a:off x="3118992" y="11740527"/>
            <a:ext cx="5779146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Sélection des Top </a:t>
            </a:r>
            <a:r>
              <a:rPr lang="fr-FR" sz="5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Crops</a:t>
            </a:r>
            <a:r>
              <a:rPr lang="fr-FR" sz="5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 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4ADB16-CFC0-4D9E-8897-7F18825BAFA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85" y="10889501"/>
            <a:ext cx="1702052" cy="1702052"/>
          </a:xfrm>
          <a:prstGeom prst="rect">
            <a:avLst/>
          </a:prstGeom>
        </p:spPr>
      </p:pic>
      <p:pic>
        <p:nvPicPr>
          <p:cNvPr id="8194" name="Picture 2" descr="Download Analysis - Data Analysis Icon Png PNG Image with No Background -  PNGkey.com">
            <a:extLst>
              <a:ext uri="{FF2B5EF4-FFF2-40B4-BE49-F238E27FC236}">
                <a16:creationId xmlns:a16="http://schemas.microsoft.com/office/drawing/2014/main" id="{B46EC53B-66AF-4039-A4A2-78AC782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40" y="964430"/>
            <a:ext cx="1049224" cy="104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">
            <a:extLst>
              <a:ext uri="{FF2B5EF4-FFF2-40B4-BE49-F238E27FC236}">
                <a16:creationId xmlns:a16="http://schemas.microsoft.com/office/drawing/2014/main" id="{0376C4F8-E740-4ACF-9BDB-031FD164978E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10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D1653B-7B36-4F8E-817C-FFC0D5D405A7}"/>
              </a:ext>
            </a:extLst>
          </p:cNvPr>
          <p:cNvSpPr/>
          <p:nvPr/>
        </p:nvSpPr>
        <p:spPr>
          <a:xfrm>
            <a:off x="3737808" y="1450709"/>
            <a:ext cx="8135560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Analyse multivariés des données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2F2B5D-1E9E-4985-81C1-D253217D0AC7}"/>
              </a:ext>
            </a:extLst>
          </p:cNvPr>
          <p:cNvGrpSpPr/>
          <p:nvPr/>
        </p:nvGrpSpPr>
        <p:grpSpPr>
          <a:xfrm>
            <a:off x="2563095" y="2897560"/>
            <a:ext cx="13377279" cy="792110"/>
            <a:chOff x="2563095" y="2897560"/>
            <a:chExt cx="13377279" cy="7921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3C7DC0-5C80-49FB-B8EB-46D4CB273EB6}"/>
                </a:ext>
              </a:extLst>
            </p:cNvPr>
            <p:cNvSpPr/>
            <p:nvPr/>
          </p:nvSpPr>
          <p:spPr>
            <a:xfrm>
              <a:off x="3079384" y="3022821"/>
              <a:ext cx="12860990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5600" b="1" dirty="0">
                  <a:solidFill>
                    <a:srgbClr val="73A154"/>
                  </a:solidFill>
                </a:rPr>
                <a:t>Production totale par </a:t>
              </a:r>
              <a:r>
                <a:rPr lang="fr-FR" sz="5600" b="1" dirty="0" err="1">
                  <a:solidFill>
                    <a:srgbClr val="73A154"/>
                  </a:solidFill>
                </a:rPr>
                <a:t>Crop</a:t>
              </a:r>
              <a:endParaRPr lang="fr-FR" sz="5600" b="1" dirty="0">
                <a:solidFill>
                  <a:srgbClr val="73A154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0456FD-6F00-4EF1-8F69-5821A608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156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AA2E982-4FE5-43E8-865E-B7B34D89FB0C}"/>
              </a:ext>
            </a:extLst>
          </p:cNvPr>
          <p:cNvSpPr/>
          <p:nvPr/>
        </p:nvSpPr>
        <p:spPr>
          <a:xfrm>
            <a:off x="1949281" y="617181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C66713-B20B-45F5-81D6-8348ACAE58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7147" r="7039" b="-1"/>
          <a:stretch/>
        </p:blipFill>
        <p:spPr bwMode="auto">
          <a:xfrm>
            <a:off x="1228298" y="5707648"/>
            <a:ext cx="12119212" cy="74215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Download Analysis - Data Analysis Icon Png PNG Image with No Background -  PNGkey.com">
            <a:extLst>
              <a:ext uri="{FF2B5EF4-FFF2-40B4-BE49-F238E27FC236}">
                <a16:creationId xmlns:a16="http://schemas.microsoft.com/office/drawing/2014/main" id="{ACDCFBCE-C368-432D-8469-C8E5E1D6A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40" y="964430"/>
            <a:ext cx="1049224" cy="104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5E2029-51AF-4924-B0BC-2299BC48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6458"/>
          <a:stretch/>
        </p:blipFill>
        <p:spPr>
          <a:xfrm>
            <a:off x="18096932" y="4113181"/>
            <a:ext cx="1910688" cy="21860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510919B-D1E4-4C5D-A22B-9A75DA04BCA0}"/>
              </a:ext>
            </a:extLst>
          </p:cNvPr>
          <p:cNvSpPr/>
          <p:nvPr/>
        </p:nvSpPr>
        <p:spPr>
          <a:xfrm>
            <a:off x="16368216" y="6999207"/>
            <a:ext cx="5368120" cy="239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Les régions qui ont la plus grande production sont </a:t>
            </a:r>
            <a:r>
              <a:rPr lang="fr-FR" sz="56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Kerala et Tamil Nadu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0ADC54-937F-4D6E-BAFB-E969E81134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03616" y="3922108"/>
            <a:ext cx="13377536" cy="1451224"/>
          </a:xfrm>
          <a:prstGeom prst="rect">
            <a:avLst/>
          </a:prstGeom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A46C5A0A-0BB3-4547-980B-7A1FA3A97FC9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11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BAA656-5CC9-4917-B321-29F9E77310EE}"/>
              </a:ext>
            </a:extLst>
          </p:cNvPr>
          <p:cNvSpPr/>
          <p:nvPr/>
        </p:nvSpPr>
        <p:spPr>
          <a:xfrm>
            <a:off x="3737808" y="1450709"/>
            <a:ext cx="8135560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Analyse multivariés des données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E18D67-095A-4EA7-A857-A2ACA0D453CF}"/>
              </a:ext>
            </a:extLst>
          </p:cNvPr>
          <p:cNvGrpSpPr/>
          <p:nvPr/>
        </p:nvGrpSpPr>
        <p:grpSpPr>
          <a:xfrm>
            <a:off x="2563095" y="2897560"/>
            <a:ext cx="13377279" cy="792110"/>
            <a:chOff x="2563095" y="2897560"/>
            <a:chExt cx="13377279" cy="7921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B2D5C2-38CF-4665-AFB9-60BAED3A3729}"/>
                </a:ext>
              </a:extLst>
            </p:cNvPr>
            <p:cNvSpPr/>
            <p:nvPr/>
          </p:nvSpPr>
          <p:spPr>
            <a:xfrm>
              <a:off x="3079384" y="3022821"/>
              <a:ext cx="12860990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5600" b="1" dirty="0">
                  <a:solidFill>
                    <a:srgbClr val="73A154"/>
                  </a:solidFill>
                </a:rPr>
                <a:t>Production totale par State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3CA40D3-4E81-48FD-BDD2-0E41A2118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962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4F98669-2769-4633-8348-C5FEFA2A05D5}"/>
              </a:ext>
            </a:extLst>
          </p:cNvPr>
          <p:cNvSpPr/>
          <p:nvPr/>
        </p:nvSpPr>
        <p:spPr>
          <a:xfrm>
            <a:off x="1949281" y="617181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pic>
        <p:nvPicPr>
          <p:cNvPr id="15" name="Picture 2" descr="Download Analysis - Data Analysis Icon Png PNG Image with No Background -  PNGkey.com">
            <a:extLst>
              <a:ext uri="{FF2B5EF4-FFF2-40B4-BE49-F238E27FC236}">
                <a16:creationId xmlns:a16="http://schemas.microsoft.com/office/drawing/2014/main" id="{09C612A2-6FE8-4DB4-905D-5EDB3E50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244" y="964430"/>
            <a:ext cx="1049224" cy="104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3B2547-3CD8-4C7F-8741-5CE92EDB22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08650" y="3878840"/>
            <a:ext cx="11203580" cy="14272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F3DEEE-EC4B-4ED3-89AF-A9A22239A5D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6" b="1487"/>
          <a:stretch/>
        </p:blipFill>
        <p:spPr bwMode="auto">
          <a:xfrm>
            <a:off x="1353803" y="5828618"/>
            <a:ext cx="13331190" cy="69229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ACFA90-D82A-4405-9610-D34A20E2FA3F}"/>
              </a:ext>
            </a:extLst>
          </p:cNvPr>
          <p:cNvSpPr/>
          <p:nvPr/>
        </p:nvSpPr>
        <p:spPr>
          <a:xfrm>
            <a:off x="16078302" y="8373070"/>
            <a:ext cx="60310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Les régions qui ont la plus grande productivité sont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Kerala,</a:t>
            </a: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Andaman and Nicobar </a:t>
            </a:r>
            <a:r>
              <a:rPr lang="fr-F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Islands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 et Tamil Nadu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A8EEF23-2B12-4F04-8B67-3DF05AB7ED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6458"/>
          <a:stretch/>
        </p:blipFill>
        <p:spPr>
          <a:xfrm>
            <a:off x="18438746" y="6483723"/>
            <a:ext cx="1310184" cy="1499014"/>
          </a:xfrm>
          <a:prstGeom prst="rect">
            <a:avLst/>
          </a:prstGeom>
        </p:spPr>
      </p:pic>
      <p:sp>
        <p:nvSpPr>
          <p:cNvPr id="11" name="Text Box 1">
            <a:extLst>
              <a:ext uri="{FF2B5EF4-FFF2-40B4-BE49-F238E27FC236}">
                <a16:creationId xmlns:a16="http://schemas.microsoft.com/office/drawing/2014/main" id="{3FBF7F5E-8FBC-4B40-A93D-1DE784C78581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12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8E0BD5-846C-4380-BC30-37AD472FF2A1}"/>
              </a:ext>
            </a:extLst>
          </p:cNvPr>
          <p:cNvSpPr/>
          <p:nvPr/>
        </p:nvSpPr>
        <p:spPr>
          <a:xfrm>
            <a:off x="3737808" y="1450709"/>
            <a:ext cx="8135560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Analyse multivariés des données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4E6A30-4519-47D8-9E20-0E089B1E1688}"/>
              </a:ext>
            </a:extLst>
          </p:cNvPr>
          <p:cNvGrpSpPr/>
          <p:nvPr/>
        </p:nvGrpSpPr>
        <p:grpSpPr>
          <a:xfrm>
            <a:off x="2563095" y="2897560"/>
            <a:ext cx="13377279" cy="792110"/>
            <a:chOff x="2563095" y="2897560"/>
            <a:chExt cx="13377279" cy="792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EECC7-9FAF-4323-9D55-D052D17885F2}"/>
                </a:ext>
              </a:extLst>
            </p:cNvPr>
            <p:cNvSpPr/>
            <p:nvPr/>
          </p:nvSpPr>
          <p:spPr>
            <a:xfrm>
              <a:off x="3079384" y="3022821"/>
              <a:ext cx="12860990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5600" b="1" dirty="0">
                  <a:solidFill>
                    <a:srgbClr val="73A154"/>
                  </a:solidFill>
                </a:rPr>
                <a:t>Productivité par surface cultivée pour chaque State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C45730-4E60-4459-99D5-864741E0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BB77684-C7B4-4AFD-A3A0-3508B1402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2235" y="3973436"/>
            <a:ext cx="5276749" cy="11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D63176C-F336-4096-9855-31D95668593D}"/>
              </a:ext>
            </a:extLst>
          </p:cNvPr>
          <p:cNvSpPr/>
          <p:nvPr/>
        </p:nvSpPr>
        <p:spPr>
          <a:xfrm>
            <a:off x="1949281" y="617181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pic>
        <p:nvPicPr>
          <p:cNvPr id="15" name="Picture 2" descr="Download Analysis - Data Analysis Icon Png PNG Image with No Background -  PNGkey.com">
            <a:extLst>
              <a:ext uri="{FF2B5EF4-FFF2-40B4-BE49-F238E27FC236}">
                <a16:creationId xmlns:a16="http://schemas.microsoft.com/office/drawing/2014/main" id="{18C7425D-A9D7-4D7D-985B-F7BCDB9C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244" y="964430"/>
            <a:ext cx="1049224" cy="104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28">
            <a:extLst>
              <a:ext uri="{FF2B5EF4-FFF2-40B4-BE49-F238E27FC236}">
                <a16:creationId xmlns:a16="http://schemas.microsoft.com/office/drawing/2014/main" id="{1C74E116-57E9-4715-815A-F605167C46D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6"/>
          <a:stretch/>
        </p:blipFill>
        <p:spPr bwMode="auto">
          <a:xfrm>
            <a:off x="3241983" y="3496695"/>
            <a:ext cx="6441742" cy="7257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26F8C1-CE2A-4E33-9B24-6C03A6D2FD4D}"/>
              </a:ext>
            </a:extLst>
          </p:cNvPr>
          <p:cNvSpPr/>
          <p:nvPr/>
        </p:nvSpPr>
        <p:spPr>
          <a:xfrm>
            <a:off x="1779730" y="11493100"/>
            <a:ext cx="9083496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L’Inde est subdivisée six zones géographiques comprenant chacune 28 États</a:t>
            </a:r>
          </a:p>
        </p:txBody>
      </p:sp>
      <p:pic>
        <p:nvPicPr>
          <p:cNvPr id="23" name="Image 3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09771D-FADA-4E1D-8490-EB2D2944A7EC}"/>
              </a:ext>
            </a:extLst>
          </p:cNvPr>
          <p:cNvPicPr/>
          <p:nvPr/>
        </p:nvPicPr>
        <p:blipFill rotWithShape="1">
          <a:blip r:embed="rId4"/>
          <a:srcRect r="2875"/>
          <a:stretch/>
        </p:blipFill>
        <p:spPr bwMode="auto">
          <a:xfrm>
            <a:off x="13971731" y="5052541"/>
            <a:ext cx="8470710" cy="72577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BA39102-5FB2-4507-81E7-B0150C7B30F4}"/>
              </a:ext>
            </a:extLst>
          </p:cNvPr>
          <p:cNvSpPr/>
          <p:nvPr/>
        </p:nvSpPr>
        <p:spPr>
          <a:xfrm>
            <a:off x="11018019" y="7294737"/>
            <a:ext cx="1765110" cy="818866"/>
          </a:xfrm>
          <a:prstGeom prst="chevron">
            <a:avLst/>
          </a:prstGeom>
          <a:solidFill>
            <a:srgbClr val="73A154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3B4170-E100-4B0A-97A3-1AECB1AB1EC3}"/>
              </a:ext>
            </a:extLst>
          </p:cNvPr>
          <p:cNvSpPr/>
          <p:nvPr/>
        </p:nvSpPr>
        <p:spPr>
          <a:xfrm>
            <a:off x="13657254" y="3802468"/>
            <a:ext cx="6888424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Attribuer chaque State à sa zone correspondante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111737AA-7A53-443F-8790-6E8530A57794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13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813B4A-90C5-48B7-BEBB-2132C5AC81CD}"/>
              </a:ext>
            </a:extLst>
          </p:cNvPr>
          <p:cNvSpPr/>
          <p:nvPr/>
        </p:nvSpPr>
        <p:spPr>
          <a:xfrm>
            <a:off x="3737808" y="1450709"/>
            <a:ext cx="8135560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Analyse multivariés des données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A8D45-A0C3-4DB1-A719-8F36CC576F7F}"/>
              </a:ext>
            </a:extLst>
          </p:cNvPr>
          <p:cNvGrpSpPr/>
          <p:nvPr/>
        </p:nvGrpSpPr>
        <p:grpSpPr>
          <a:xfrm>
            <a:off x="2563095" y="2897560"/>
            <a:ext cx="13377279" cy="792110"/>
            <a:chOff x="2563095" y="2897560"/>
            <a:chExt cx="13377279" cy="792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B21C5A-79C7-49E4-8750-2B6E5199807B}"/>
                </a:ext>
              </a:extLst>
            </p:cNvPr>
            <p:cNvSpPr/>
            <p:nvPr/>
          </p:nvSpPr>
          <p:spPr>
            <a:xfrm>
              <a:off x="3079384" y="3022821"/>
              <a:ext cx="12860990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5600" b="1" dirty="0">
                  <a:solidFill>
                    <a:srgbClr val="73A154"/>
                  </a:solidFill>
                </a:rPr>
                <a:t>Production totale par zone géographique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C881CD-6AD8-442D-B119-0F8916BE4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80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D38FA77-9859-48B1-9503-75E58FCAC760}"/>
              </a:ext>
            </a:extLst>
          </p:cNvPr>
          <p:cNvSpPr/>
          <p:nvPr/>
        </p:nvSpPr>
        <p:spPr>
          <a:xfrm>
            <a:off x="1949281" y="617181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pic>
        <p:nvPicPr>
          <p:cNvPr id="15" name="Picture 2" descr="Download Analysis - Data Analysis Icon Png PNG Image with No Background -  PNGkey.com">
            <a:extLst>
              <a:ext uri="{FF2B5EF4-FFF2-40B4-BE49-F238E27FC236}">
                <a16:creationId xmlns:a16="http://schemas.microsoft.com/office/drawing/2014/main" id="{7943B71C-B4E3-4C33-9F36-C41BB5F3C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244" y="964430"/>
            <a:ext cx="1049224" cy="104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33">
            <a:extLst>
              <a:ext uri="{FF2B5EF4-FFF2-40B4-BE49-F238E27FC236}">
                <a16:creationId xmlns:a16="http://schemas.microsoft.com/office/drawing/2014/main" id="{B9F99A2E-62C5-43B7-86F3-DFF77C4A68E9}"/>
              </a:ext>
            </a:extLst>
          </p:cNvPr>
          <p:cNvPicPr/>
          <p:nvPr/>
        </p:nvPicPr>
        <p:blipFill rotWithShape="1">
          <a:blip r:embed="rId3"/>
          <a:srcRect l="4136" t="2306" r="6291"/>
          <a:stretch/>
        </p:blipFill>
        <p:spPr bwMode="auto">
          <a:xfrm>
            <a:off x="2249537" y="4131284"/>
            <a:ext cx="9592706" cy="7278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7E5A7D5-181C-4A2D-BE83-28F56D0F6916}"/>
              </a:ext>
            </a:extLst>
          </p:cNvPr>
          <p:cNvSpPr/>
          <p:nvPr/>
        </p:nvSpPr>
        <p:spPr>
          <a:xfrm>
            <a:off x="2729895" y="11682486"/>
            <a:ext cx="7173759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La production totale des 4 </a:t>
            </a:r>
            <a:r>
              <a:rPr lang="fr-F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Crops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 dans chaque zone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44FD-0653-4975-B4FF-8C108F40D6F3}"/>
              </a:ext>
            </a:extLst>
          </p:cNvPr>
          <p:cNvSpPr/>
          <p:nvPr/>
        </p:nvSpPr>
        <p:spPr>
          <a:xfrm>
            <a:off x="14743027" y="7026597"/>
            <a:ext cx="6083454" cy="1487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ea typeface="Times New Roman" panose="02020603050405020304" pitchFamily="18" charset="0"/>
              </a:rPr>
              <a:t>La zone sud </a:t>
            </a:r>
            <a:endParaRPr lang="fr-FR" sz="4000" b="1" dirty="0"/>
          </a:p>
          <a:p>
            <a:pPr algn="ctr"/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La plus grande valeur de production globale est correspondante a</a:t>
            </a:r>
          </a:p>
          <a:p>
            <a:pPr algn="ctr"/>
            <a:r>
              <a:rPr lang="fr-FR" sz="3200" dirty="0">
                <a:ea typeface="Times New Roman" panose="02020603050405020304" pitchFamily="18" charset="0"/>
              </a:rPr>
              <a:t> </a:t>
            </a:r>
            <a:r>
              <a:rPr lang="fr-FR" sz="3200" b="1" dirty="0">
                <a:ea typeface="Times New Roman" panose="02020603050405020304" pitchFamily="18" charset="0"/>
              </a:rPr>
              <a:t>Kerala et Tamil Nadu </a:t>
            </a:r>
            <a:endParaRPr lang="fr-FR" sz="32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D96BE78-5885-4075-B976-34695D8FFA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720" y="4617426"/>
            <a:ext cx="1870068" cy="1870068"/>
          </a:xfrm>
          <a:prstGeom prst="rect">
            <a:avLst/>
          </a:prstGeom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BE625AC5-77E8-46F8-BB81-D59BE01ED74B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14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EC113-D3A0-42F8-ADC2-DEB1DD534B31}"/>
              </a:ext>
            </a:extLst>
          </p:cNvPr>
          <p:cNvSpPr/>
          <p:nvPr/>
        </p:nvSpPr>
        <p:spPr>
          <a:xfrm>
            <a:off x="3737808" y="1450709"/>
            <a:ext cx="8135560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Analyse multivariés des données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278336-5A4C-45CB-98A2-47921C39A74A}"/>
              </a:ext>
            </a:extLst>
          </p:cNvPr>
          <p:cNvGrpSpPr/>
          <p:nvPr/>
        </p:nvGrpSpPr>
        <p:grpSpPr>
          <a:xfrm>
            <a:off x="2563095" y="2897560"/>
            <a:ext cx="13377279" cy="792110"/>
            <a:chOff x="2563095" y="2897560"/>
            <a:chExt cx="13377279" cy="792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AFC43-2D9D-4B94-8E22-6F1E249BE222}"/>
                </a:ext>
              </a:extLst>
            </p:cNvPr>
            <p:cNvSpPr/>
            <p:nvPr/>
          </p:nvSpPr>
          <p:spPr>
            <a:xfrm>
              <a:off x="3079384" y="3022821"/>
              <a:ext cx="12860990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5600" b="1" dirty="0">
                  <a:solidFill>
                    <a:srgbClr val="73A154"/>
                  </a:solidFill>
                </a:rPr>
                <a:t>Production totale par zone géographique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6F3A356-6D7C-43D4-888B-67A4B6136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254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DA627C5A-A1D6-42C6-BDD9-A36AA1141CAE}"/>
              </a:ext>
            </a:extLst>
          </p:cNvPr>
          <p:cNvSpPr/>
          <p:nvPr/>
        </p:nvSpPr>
        <p:spPr>
          <a:xfrm>
            <a:off x="1949281" y="617181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pic>
        <p:nvPicPr>
          <p:cNvPr id="15" name="Picture 2" descr="Download Analysis - Data Analysis Icon Png PNG Image with No Background -  PNGkey.com">
            <a:extLst>
              <a:ext uri="{FF2B5EF4-FFF2-40B4-BE49-F238E27FC236}">
                <a16:creationId xmlns:a16="http://schemas.microsoft.com/office/drawing/2014/main" id="{7AD7E977-307A-4998-A5BA-A20BD9287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244" y="964430"/>
            <a:ext cx="1049224" cy="104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4E07D8-4166-4419-A636-E84329D25F0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7" r="6116"/>
          <a:stretch/>
        </p:blipFill>
        <p:spPr bwMode="auto">
          <a:xfrm>
            <a:off x="1344306" y="4701323"/>
            <a:ext cx="12627424" cy="69811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616C01-97DA-4DFB-95C9-2B29127C456F}"/>
              </a:ext>
            </a:extLst>
          </p:cNvPr>
          <p:cNvSpPr/>
          <p:nvPr/>
        </p:nvSpPr>
        <p:spPr>
          <a:xfrm>
            <a:off x="16149856" y="6181085"/>
            <a:ext cx="5215604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La production agricole de l’Inde reste stagnante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919D79-23F9-4028-BD43-FBD8565C30D0}"/>
              </a:ext>
            </a:extLst>
          </p:cNvPr>
          <p:cNvSpPr/>
          <p:nvPr/>
        </p:nvSpPr>
        <p:spPr>
          <a:xfrm>
            <a:off x="15767720" y="9853493"/>
            <a:ext cx="6096000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Les deux années 2011 et 2013 qui ont connu des pics de production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B63138-84CE-46A4-837D-13E71BDB37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287" y="3805559"/>
            <a:ext cx="1981198" cy="1981198"/>
          </a:xfrm>
          <a:prstGeom prst="rect">
            <a:avLst/>
          </a:prstGeom>
        </p:spPr>
      </p:pic>
      <p:pic>
        <p:nvPicPr>
          <p:cNvPr id="9220" name="Picture 4" descr="Couple de flèches changeant de place - Icônes flèches gratuites">
            <a:extLst>
              <a:ext uri="{FF2B5EF4-FFF2-40B4-BE49-F238E27FC236}">
                <a16:creationId xmlns:a16="http://schemas.microsoft.com/office/drawing/2014/main" id="{856FADD4-8C87-4174-86C1-B431D83AF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274" y="7855360"/>
            <a:ext cx="1740964" cy="174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">
            <a:extLst>
              <a:ext uri="{FF2B5EF4-FFF2-40B4-BE49-F238E27FC236}">
                <a16:creationId xmlns:a16="http://schemas.microsoft.com/office/drawing/2014/main" id="{BA4A8821-B4F7-4098-9F9D-300B51A1EA98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15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E0EFD4-CA9E-45B7-AA1A-80DAF5851368}"/>
              </a:ext>
            </a:extLst>
          </p:cNvPr>
          <p:cNvSpPr/>
          <p:nvPr/>
        </p:nvSpPr>
        <p:spPr>
          <a:xfrm>
            <a:off x="3737808" y="1450709"/>
            <a:ext cx="8135560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Analyse multivariés des données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7D6F79-E51E-4BBC-902E-2321C6740040}"/>
              </a:ext>
            </a:extLst>
          </p:cNvPr>
          <p:cNvGrpSpPr/>
          <p:nvPr/>
        </p:nvGrpSpPr>
        <p:grpSpPr>
          <a:xfrm>
            <a:off x="2563095" y="2897560"/>
            <a:ext cx="13377279" cy="792110"/>
            <a:chOff x="2563095" y="2897560"/>
            <a:chExt cx="13377279" cy="7921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D2B757-6A61-4BC4-8380-16DCA2CF488D}"/>
                </a:ext>
              </a:extLst>
            </p:cNvPr>
            <p:cNvSpPr/>
            <p:nvPr/>
          </p:nvSpPr>
          <p:spPr>
            <a:xfrm>
              <a:off x="3079384" y="3022821"/>
              <a:ext cx="12860990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5600" b="1" dirty="0">
                  <a:solidFill>
                    <a:srgbClr val="73A154"/>
                  </a:solidFill>
                </a:rPr>
                <a:t>Evolution de la production annuelle 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1C4DE71-792E-41FE-BCD5-F365C46E9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37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AutoShape 2">
            <a:extLst>
              <a:ext uri="{FF2B5EF4-FFF2-40B4-BE49-F238E27FC236}">
                <a16:creationId xmlns:a16="http://schemas.microsoft.com/office/drawing/2014/main" id="{8573EDCD-FE66-42B7-BB32-0B03DBD5BF94}"/>
              </a:ext>
            </a:extLst>
          </p:cNvPr>
          <p:cNvSpPr>
            <a:spLocks/>
          </p:cNvSpPr>
          <p:nvPr/>
        </p:nvSpPr>
        <p:spPr bwMode="auto">
          <a:xfrm>
            <a:off x="-2101850" y="5075238"/>
            <a:ext cx="15568613" cy="3563937"/>
          </a:xfrm>
          <a:prstGeom prst="roundRect">
            <a:avLst>
              <a:gd name="adj" fmla="val 50000"/>
            </a:avLst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fr-FR" altLang="fr-F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719474AA-4E14-4CC3-93AC-AA181A5DDC68}"/>
              </a:ext>
            </a:extLst>
          </p:cNvPr>
          <p:cNvSpPr txBox="1">
            <a:spLocks/>
          </p:cNvSpPr>
          <p:nvPr/>
        </p:nvSpPr>
        <p:spPr bwMode="auto">
          <a:xfrm>
            <a:off x="-211138" y="5991840"/>
            <a:ext cx="9990138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eaLnBrk="1">
              <a:defRPr/>
            </a:pPr>
            <a:r>
              <a:rPr lang="fr-FR" altLang="x-none" sz="9600" baseline="0" dirty="0">
                <a:solidFill>
                  <a:srgbClr val="FFFFFF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rPr>
              <a:t>Étude statistique</a:t>
            </a:r>
            <a:endParaRPr lang="x-none" altLang="x-none" sz="9600" baseline="0" dirty="0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EC9D68D7-404A-44F2-987E-B5E9FA396C9D}"/>
              </a:ext>
            </a:extLst>
          </p:cNvPr>
          <p:cNvSpPr>
            <a:spLocks/>
          </p:cNvSpPr>
          <p:nvPr/>
        </p:nvSpPr>
        <p:spPr bwMode="auto">
          <a:xfrm>
            <a:off x="10312400" y="5467350"/>
            <a:ext cx="2779713" cy="277971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fr-FR" altLang="fr-F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Graphique 2" descr="Graphique à barres avec un remplissage uni">
            <a:extLst>
              <a:ext uri="{FF2B5EF4-FFF2-40B4-BE49-F238E27FC236}">
                <a16:creationId xmlns:a16="http://schemas.microsoft.com/office/drawing/2014/main" id="{D5EFD4D4-8D03-4291-A06A-F16EF688F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3488" y="5903032"/>
            <a:ext cx="1757536" cy="17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709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1E08E9E2-3F5F-4F8F-A6EB-592928D680E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17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7981D09-2ABA-448B-B660-06BC763D6CE7}"/>
              </a:ext>
            </a:extLst>
          </p:cNvPr>
          <p:cNvGrpSpPr/>
          <p:nvPr/>
        </p:nvGrpSpPr>
        <p:grpSpPr>
          <a:xfrm>
            <a:off x="13026748" y="5990427"/>
            <a:ext cx="1214446" cy="1214446"/>
            <a:chOff x="12834942" y="9090863"/>
            <a:chExt cx="1214446" cy="1214446"/>
          </a:xfrm>
        </p:grpSpPr>
        <p:sp>
          <p:nvSpPr>
            <p:cNvPr id="41" name="Oval 20">
              <a:extLst>
                <a:ext uri="{FF2B5EF4-FFF2-40B4-BE49-F238E27FC236}">
                  <a16:creationId xmlns:a16="http://schemas.microsoft.com/office/drawing/2014/main" id="{CC26BCE3-E738-43DF-8C72-74B40CC8B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4942" y="9090863"/>
              <a:ext cx="1214446" cy="1214446"/>
            </a:xfrm>
            <a:prstGeom prst="ellipse">
              <a:avLst/>
            </a:prstGeom>
            <a:solidFill>
              <a:srgbClr val="7CDB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fr-FR" altLang="fr-FR" sz="3200" baseline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pic>
          <p:nvPicPr>
            <p:cNvPr id="40" name="Image 39" descr="lamp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1490" y="9305177"/>
              <a:ext cx="723584" cy="723584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6A83F2E-4891-4A78-978A-5E4DE329A9D7}"/>
              </a:ext>
            </a:extLst>
          </p:cNvPr>
          <p:cNvGrpSpPr/>
          <p:nvPr/>
        </p:nvGrpSpPr>
        <p:grpSpPr>
          <a:xfrm>
            <a:off x="12995631" y="2324087"/>
            <a:ext cx="1214446" cy="1214446"/>
            <a:chOff x="12834942" y="9090863"/>
            <a:chExt cx="1214446" cy="1214446"/>
          </a:xfrm>
        </p:grpSpPr>
        <p:sp>
          <p:nvSpPr>
            <p:cNvPr id="29" name="Oval 20">
              <a:extLst>
                <a:ext uri="{FF2B5EF4-FFF2-40B4-BE49-F238E27FC236}">
                  <a16:creationId xmlns:a16="http://schemas.microsoft.com/office/drawing/2014/main" id="{15917B84-39E0-4D24-942E-5DBB4A221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4942" y="9090863"/>
              <a:ext cx="1214446" cy="1214446"/>
            </a:xfrm>
            <a:prstGeom prst="ellipse">
              <a:avLst/>
            </a:prstGeom>
            <a:solidFill>
              <a:srgbClr val="7CDB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fr-FR" altLang="fr-FR" sz="3200" baseline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pic>
          <p:nvPicPr>
            <p:cNvPr id="31" name="Image 30" descr="lamp.png">
              <a:extLst>
                <a:ext uri="{FF2B5EF4-FFF2-40B4-BE49-F238E27FC236}">
                  <a16:creationId xmlns:a16="http://schemas.microsoft.com/office/drawing/2014/main" id="{238DA1DB-0317-492B-9D42-5DD581094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1490" y="9305177"/>
              <a:ext cx="723584" cy="723584"/>
            </a:xfrm>
            <a:prstGeom prst="rect">
              <a:avLst/>
            </a:prstGeom>
          </p:spPr>
        </p:pic>
      </p:grp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0AC860D2-FE6F-4C8B-97DB-D8584F0E03FD}"/>
              </a:ext>
            </a:extLst>
          </p:cNvPr>
          <p:cNvCxnSpPr>
            <a:cxnSpLocks/>
            <a:endCxn id="29" idx="2"/>
          </p:cNvCxnSpPr>
          <p:nvPr/>
        </p:nvCxnSpPr>
        <p:spPr bwMode="auto">
          <a:xfrm flipV="1">
            <a:off x="9658055" y="2931310"/>
            <a:ext cx="3337576" cy="1938323"/>
          </a:xfrm>
          <a:prstGeom prst="bentConnector3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9E2690BD-5361-464A-ACB6-5D86CC10FC95}"/>
              </a:ext>
            </a:extLst>
          </p:cNvPr>
          <p:cNvCxnSpPr>
            <a:cxnSpLocks/>
            <a:endCxn id="41" idx="2"/>
          </p:cNvCxnSpPr>
          <p:nvPr/>
        </p:nvCxnSpPr>
        <p:spPr bwMode="auto">
          <a:xfrm>
            <a:off x="9658055" y="4869633"/>
            <a:ext cx="3368693" cy="1728017"/>
          </a:xfrm>
          <a:prstGeom prst="bentConnector3">
            <a:avLst>
              <a:gd name="adj1" fmla="val 4946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2A89996C-8564-485F-B347-12CD7C71AEC1}"/>
              </a:ext>
            </a:extLst>
          </p:cNvPr>
          <p:cNvSpPr txBox="1"/>
          <p:nvPr/>
        </p:nvSpPr>
        <p:spPr>
          <a:xfrm>
            <a:off x="4567536" y="4483424"/>
            <a:ext cx="52429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La modélisation de la distribution de données 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A307645-0F2C-4994-AA06-2C800FFC6276}"/>
              </a:ext>
            </a:extLst>
          </p:cNvPr>
          <p:cNvSpPr txBox="1"/>
          <p:nvPr/>
        </p:nvSpPr>
        <p:spPr>
          <a:xfrm>
            <a:off x="14665600" y="2607805"/>
            <a:ext cx="9191696" cy="99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Manuellement :</a:t>
            </a:r>
          </a:p>
          <a:p>
            <a:r>
              <a:rPr lang="fr-FR" sz="4000" dirty="0">
                <a:solidFill>
                  <a:schemeClr val="bg2">
                    <a:lumMod val="50000"/>
                  </a:schemeClr>
                </a:solidFill>
              </a:rPr>
              <a:t>(Maximum de vraisemblance, méthode des moments…)</a:t>
            </a:r>
            <a:endParaRPr lang="fr-FR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65AA12A-074C-455E-A2C1-27AFC177C9E0}"/>
              </a:ext>
            </a:extLst>
          </p:cNvPr>
          <p:cNvSpPr txBox="1"/>
          <p:nvPr/>
        </p:nvSpPr>
        <p:spPr>
          <a:xfrm>
            <a:off x="14665600" y="6360428"/>
            <a:ext cx="8405538" cy="99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2">
                    <a:lumMod val="50000"/>
                  </a:schemeClr>
                </a:solidFill>
              </a:rPr>
              <a:t>Automatiquement:</a:t>
            </a:r>
          </a:p>
          <a:p>
            <a:r>
              <a:rPr lang="fr-FR" sz="4000" dirty="0">
                <a:solidFill>
                  <a:schemeClr val="bg2">
                    <a:lumMod val="50000"/>
                  </a:schemeClr>
                </a:solidFill>
              </a:rPr>
              <a:t>(Librairie ou un logiciel spécialisé …)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A7BC66-5C36-4EAD-B083-4E6D46B77FCB}"/>
              </a:ext>
            </a:extLst>
          </p:cNvPr>
          <p:cNvSpPr/>
          <p:nvPr/>
        </p:nvSpPr>
        <p:spPr bwMode="auto">
          <a:xfrm>
            <a:off x="12234582" y="5560642"/>
            <a:ext cx="8712968" cy="237747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i="0" u="none" strike="noStrike" normalizeH="0" baseline="43000"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04801ECE-8C66-451C-B24E-05EE4E9D6517}"/>
              </a:ext>
            </a:extLst>
          </p:cNvPr>
          <p:cNvGrpSpPr/>
          <p:nvPr/>
        </p:nvGrpSpPr>
        <p:grpSpPr>
          <a:xfrm>
            <a:off x="1966865" y="9167299"/>
            <a:ext cx="19223661" cy="4164788"/>
            <a:chOff x="1966865" y="9167299"/>
            <a:chExt cx="19223661" cy="4164788"/>
          </a:xfrm>
        </p:grpSpPr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291016A0-493E-4394-B37E-4FE12785A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6865" y="9167299"/>
              <a:ext cx="1296144" cy="1291101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5BB81511-2DD8-4DCF-ACDC-739403C83EEF}"/>
                </a:ext>
              </a:extLst>
            </p:cNvPr>
            <p:cNvSpPr txBox="1"/>
            <p:nvPr/>
          </p:nvSpPr>
          <p:spPr>
            <a:xfrm>
              <a:off x="3479032" y="9737106"/>
              <a:ext cx="84055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4800" dirty="0">
                  <a:solidFill>
                    <a:schemeClr val="bg2">
                      <a:lumMod val="50000"/>
                    </a:schemeClr>
                  </a:solidFill>
                </a:rPr>
                <a:t>La bibliothèque « </a:t>
              </a:r>
              <a:r>
                <a:rPr lang="fr-FR" sz="4800" dirty="0" err="1">
                  <a:solidFill>
                    <a:schemeClr val="bg2">
                      <a:lumMod val="50000"/>
                    </a:schemeClr>
                  </a:solidFill>
                </a:rPr>
                <a:t>fitter</a:t>
              </a:r>
              <a:r>
                <a:rPr lang="fr-FR" sz="4800" dirty="0">
                  <a:solidFill>
                    <a:schemeClr val="bg2">
                      <a:lumMod val="50000"/>
                    </a:schemeClr>
                  </a:solidFill>
                </a:rPr>
                <a:t> » dans </a:t>
              </a:r>
              <a:r>
                <a:rPr lang="fr-FR" sz="4800" dirty="0" err="1">
                  <a:solidFill>
                    <a:schemeClr val="bg2">
                      <a:lumMod val="50000"/>
                    </a:schemeClr>
                  </a:solidFill>
                </a:rPr>
                <a:t>pyhton</a:t>
              </a:r>
              <a:r>
                <a:rPr lang="fr-FR" sz="4800" dirty="0">
                  <a:solidFill>
                    <a:schemeClr val="bg2">
                      <a:lumMod val="50000"/>
                    </a:schemeClr>
                  </a:solidFill>
                </a:rPr>
                <a:t> : </a:t>
              </a:r>
              <a:endParaRPr lang="fr-FR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1924F5E1-16F5-4886-AC58-4A9075CE7844}"/>
                </a:ext>
              </a:extLst>
            </p:cNvPr>
            <p:cNvSpPr txBox="1"/>
            <p:nvPr/>
          </p:nvSpPr>
          <p:spPr>
            <a:xfrm>
              <a:off x="12226248" y="9792657"/>
              <a:ext cx="8964278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fr-FR" sz="4800" dirty="0">
                  <a:solidFill>
                    <a:schemeClr val="bg2">
                      <a:lumMod val="50000"/>
                    </a:schemeClr>
                  </a:solidFill>
                </a:rPr>
                <a:t>Utilise 80 distributions de </a:t>
              </a:r>
              <a:r>
                <a:rPr lang="fr-FR" sz="4800" dirty="0" err="1">
                  <a:solidFill>
                    <a:schemeClr val="bg2">
                      <a:lumMod val="50000"/>
                    </a:schemeClr>
                  </a:solidFill>
                </a:rPr>
                <a:t>scipy</a:t>
              </a:r>
              <a:endParaRPr lang="fr-FR" sz="48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fr-FR" sz="48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fr-FR" sz="4800" dirty="0">
                  <a:solidFill>
                    <a:schemeClr val="bg2">
                      <a:lumMod val="50000"/>
                    </a:schemeClr>
                  </a:solidFill>
                </a:rPr>
                <a:t>Vérifier la distribution la plus probable et les meilleurs paramètres</a:t>
              </a:r>
            </a:p>
            <a:p>
              <a:endParaRPr lang="fr-FR" sz="48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fr-FR" sz="4800" dirty="0">
                  <a:solidFill>
                    <a:schemeClr val="bg2">
                      <a:lumMod val="50000"/>
                    </a:schemeClr>
                  </a:solidFill>
                </a:rPr>
                <a:t>Permet de tracer les résultats </a:t>
              </a:r>
            </a:p>
            <a:p>
              <a:endParaRPr lang="en-US" sz="4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Flowchart: Connector 25">
            <a:extLst>
              <a:ext uri="{FF2B5EF4-FFF2-40B4-BE49-F238E27FC236}">
                <a16:creationId xmlns:a16="http://schemas.microsoft.com/office/drawing/2014/main" id="{D45F44A8-C0F0-4BC0-85E7-28497E13122F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12E130-B951-49BD-80F3-1D919D8C1DBC}"/>
              </a:ext>
            </a:extLst>
          </p:cNvPr>
          <p:cNvSpPr/>
          <p:nvPr/>
        </p:nvSpPr>
        <p:spPr>
          <a:xfrm>
            <a:off x="3737808" y="1450709"/>
            <a:ext cx="14093923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Loi de distribution de variable dépendante « Production »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605A89E-6210-4656-865C-2E3064E022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2182888" y="928345"/>
            <a:ext cx="1245069" cy="124818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1E08E9E2-3F5F-4F8F-A6EB-592928D680E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18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1DB5454-08F0-44CF-932C-93E1476613AE}"/>
              </a:ext>
            </a:extLst>
          </p:cNvPr>
          <p:cNvSpPr txBox="1"/>
          <p:nvPr/>
        </p:nvSpPr>
        <p:spPr>
          <a:xfrm>
            <a:off x="1462808" y="2969568"/>
            <a:ext cx="121920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chemeClr val="bg2">
                    <a:lumMod val="50000"/>
                  </a:schemeClr>
                </a:solidFill>
              </a:rPr>
              <a:t>L'histogramme de la distribution de données pour notre variable recherchée « Production » :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3" name="Picture 12" descr="Une image contenant carré&#10;&#10;Description générée automatiquement">
            <a:extLst>
              <a:ext uri="{FF2B5EF4-FFF2-40B4-BE49-F238E27FC236}">
                <a16:creationId xmlns:a16="http://schemas.microsoft.com/office/drawing/2014/main" id="{96C4DD19-03D9-4ABC-A105-4AAD03D6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128" y="3882638"/>
            <a:ext cx="8784976" cy="8481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EE5FCF1-AE2B-41EB-81FF-2076B2A3C397}"/>
              </a:ext>
            </a:extLst>
          </p:cNvPr>
          <p:cNvSpPr txBox="1"/>
          <p:nvPr/>
        </p:nvSpPr>
        <p:spPr>
          <a:xfrm>
            <a:off x="15294274" y="8298160"/>
            <a:ext cx="7776864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bg2">
                    <a:lumMod val="50000"/>
                  </a:schemeClr>
                </a:solidFill>
              </a:rPr>
              <a:t>On décide donc, pour mieux visualiser, de diviser la distribution en </a:t>
            </a:r>
            <a:r>
              <a:rPr lang="fr-FR" sz="3200" b="1" dirty="0" err="1">
                <a:solidFill>
                  <a:schemeClr val="bg2">
                    <a:lumMod val="50000"/>
                  </a:schemeClr>
                </a:solidFill>
              </a:rPr>
              <a:t>crops</a:t>
            </a:r>
            <a:r>
              <a:rPr lang="fr-FR" sz="3200" b="1" dirty="0">
                <a:solidFill>
                  <a:schemeClr val="bg2">
                    <a:lumMod val="50000"/>
                  </a:schemeClr>
                </a:solidFill>
              </a:rPr>
              <a:t> ; Les productions respectivement des cultures « </a:t>
            </a:r>
            <a:r>
              <a:rPr lang="fr-FR" sz="3200" b="1" dirty="0" err="1">
                <a:solidFill>
                  <a:schemeClr val="bg2">
                    <a:lumMod val="50000"/>
                  </a:schemeClr>
                </a:solidFill>
              </a:rPr>
              <a:t>Coconut</a:t>
            </a:r>
            <a:r>
              <a:rPr lang="fr-FR" sz="3200" b="1" dirty="0">
                <a:solidFill>
                  <a:schemeClr val="bg2">
                    <a:lumMod val="50000"/>
                  </a:schemeClr>
                </a:solidFill>
              </a:rPr>
              <a:t> », «</a:t>
            </a:r>
            <a:r>
              <a:rPr lang="fr-FR" sz="3200" b="1" dirty="0" err="1">
                <a:solidFill>
                  <a:schemeClr val="bg2">
                    <a:lumMod val="50000"/>
                  </a:schemeClr>
                </a:solidFill>
              </a:rPr>
              <a:t>Sugarcane</a:t>
            </a:r>
            <a:r>
              <a:rPr lang="fr-FR" sz="3200" b="1" dirty="0">
                <a:solidFill>
                  <a:schemeClr val="bg2">
                    <a:lumMod val="50000"/>
                  </a:schemeClr>
                </a:solidFill>
              </a:rPr>
              <a:t>», « Rice » et «</a:t>
            </a:r>
            <a:r>
              <a:rPr lang="fr-FR" sz="3200" b="1" dirty="0" err="1">
                <a:solidFill>
                  <a:schemeClr val="bg2">
                    <a:lumMod val="50000"/>
                  </a:schemeClr>
                </a:solidFill>
              </a:rPr>
              <a:t>Wheat</a:t>
            </a:r>
            <a:r>
              <a:rPr lang="fr-FR" sz="3200" b="1" dirty="0">
                <a:solidFill>
                  <a:schemeClr val="bg2">
                    <a:lumMod val="50000"/>
                  </a:schemeClr>
                </a:solidFill>
              </a:rPr>
              <a:t>». 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FD517C4-982E-4525-8A1D-6C2A15ED8A11}"/>
              </a:ext>
            </a:extLst>
          </p:cNvPr>
          <p:cNvSpPr txBox="1"/>
          <p:nvPr/>
        </p:nvSpPr>
        <p:spPr>
          <a:xfrm>
            <a:off x="15294274" y="5876824"/>
            <a:ext cx="75775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bg2">
                    <a:lumMod val="50000"/>
                  </a:schemeClr>
                </a:solidFill>
              </a:rPr>
              <a:t>On remarque une grande inclinaison de la distribution des valeurs de production au côté gauche de l’histogramme (skewness), 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Flowchart: Connector 25">
            <a:extLst>
              <a:ext uri="{FF2B5EF4-FFF2-40B4-BE49-F238E27FC236}">
                <a16:creationId xmlns:a16="http://schemas.microsoft.com/office/drawing/2014/main" id="{38902228-8BD8-44B6-8174-B94D1D811178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E561D-4E0A-4272-9034-A6B1743F026D}"/>
              </a:ext>
            </a:extLst>
          </p:cNvPr>
          <p:cNvSpPr/>
          <p:nvPr/>
        </p:nvSpPr>
        <p:spPr>
          <a:xfrm>
            <a:off x="3737808" y="1450709"/>
            <a:ext cx="14093923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Loi de distribution de variable dépendante « Production »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16725A-D5C2-4A9E-A382-B0372930548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182888" y="928345"/>
            <a:ext cx="1245069" cy="12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0705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1E08E9E2-3F5F-4F8F-A6EB-592928D680E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19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pic>
        <p:nvPicPr>
          <p:cNvPr id="8" name="Pictur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CBCB99-9640-4507-9381-0962A8A634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08"/>
          <a:stretch/>
        </p:blipFill>
        <p:spPr bwMode="auto">
          <a:xfrm>
            <a:off x="2556593" y="5629878"/>
            <a:ext cx="6899103" cy="317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9E849F-13AF-47EE-9A00-F23B88EC1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2040" y="3619397"/>
            <a:ext cx="8352928" cy="83984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lowchart: Connector 25">
            <a:extLst>
              <a:ext uri="{FF2B5EF4-FFF2-40B4-BE49-F238E27FC236}">
                <a16:creationId xmlns:a16="http://schemas.microsoft.com/office/drawing/2014/main" id="{34471114-F363-4D70-8CD5-4A7F6794AEA6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EE94CE-3A48-4190-BCDC-01086F972BE8}"/>
              </a:ext>
            </a:extLst>
          </p:cNvPr>
          <p:cNvSpPr/>
          <p:nvPr/>
        </p:nvSpPr>
        <p:spPr>
          <a:xfrm>
            <a:off x="3737808" y="1450709"/>
            <a:ext cx="14093923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Loi de distribution de variable dépendante « Production »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8E7D99-7362-4CC0-87F7-49B60083A1F5}"/>
              </a:ext>
            </a:extLst>
          </p:cNvPr>
          <p:cNvGrpSpPr/>
          <p:nvPr/>
        </p:nvGrpSpPr>
        <p:grpSpPr>
          <a:xfrm>
            <a:off x="2563095" y="2835596"/>
            <a:ext cx="13377279" cy="710036"/>
            <a:chOff x="2563095" y="2897560"/>
            <a:chExt cx="13377279" cy="7100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C13887-699B-4982-A48E-16547AB949D8}"/>
                </a:ext>
              </a:extLst>
            </p:cNvPr>
            <p:cNvSpPr/>
            <p:nvPr/>
          </p:nvSpPr>
          <p:spPr>
            <a:xfrm>
              <a:off x="3079384" y="3022821"/>
              <a:ext cx="128609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rgbClr val="73A154"/>
                  </a:solidFill>
                </a:rPr>
                <a:t>Pour la distribution des productions de « </a:t>
              </a:r>
              <a:r>
                <a:rPr lang="fr-FR" sz="4800" b="1" dirty="0" err="1">
                  <a:solidFill>
                    <a:srgbClr val="73A154"/>
                  </a:solidFill>
                </a:rPr>
                <a:t>Coconut</a:t>
              </a:r>
              <a:r>
                <a:rPr lang="fr-FR" sz="4800" b="1" dirty="0">
                  <a:solidFill>
                    <a:srgbClr val="73A154"/>
                  </a:solidFill>
                </a:rPr>
                <a:t> » </a:t>
              </a:r>
              <a:endParaRPr lang="en-US" sz="4800" b="1" dirty="0">
                <a:solidFill>
                  <a:srgbClr val="73A154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B6CD28-4280-462B-A532-DBC8E000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B7FECCA-51D2-416A-9FA9-572D58A65B3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2182888" y="928345"/>
            <a:ext cx="1245069" cy="12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421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AutoShape 2">
            <a:extLst>
              <a:ext uri="{FF2B5EF4-FFF2-40B4-BE49-F238E27FC236}">
                <a16:creationId xmlns:a16="http://schemas.microsoft.com/office/drawing/2014/main" id="{8573EDCD-FE66-42B7-BB32-0B03DBD5BF94}"/>
              </a:ext>
            </a:extLst>
          </p:cNvPr>
          <p:cNvSpPr>
            <a:spLocks/>
          </p:cNvSpPr>
          <p:nvPr/>
        </p:nvSpPr>
        <p:spPr bwMode="auto">
          <a:xfrm>
            <a:off x="-2101850" y="5075238"/>
            <a:ext cx="15568613" cy="3563937"/>
          </a:xfrm>
          <a:prstGeom prst="roundRect">
            <a:avLst>
              <a:gd name="adj" fmla="val 50000"/>
            </a:avLst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fr-FR" altLang="fr-F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719474AA-4E14-4CC3-93AC-AA181A5DDC68}"/>
              </a:ext>
            </a:extLst>
          </p:cNvPr>
          <p:cNvSpPr txBox="1">
            <a:spLocks/>
          </p:cNvSpPr>
          <p:nvPr/>
        </p:nvSpPr>
        <p:spPr bwMode="auto">
          <a:xfrm>
            <a:off x="-211138" y="5991840"/>
            <a:ext cx="9990138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eaLnBrk="1">
              <a:defRPr/>
            </a:pPr>
            <a:r>
              <a:rPr lang="fr-FR" altLang="x-none" sz="9600" baseline="0" dirty="0">
                <a:solidFill>
                  <a:srgbClr val="FFFFFF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rPr>
              <a:t>Étude descriptive</a:t>
            </a:r>
            <a:endParaRPr lang="x-none" altLang="x-none" sz="9600" baseline="0" dirty="0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EC9D68D7-404A-44F2-987E-B5E9FA396C9D}"/>
              </a:ext>
            </a:extLst>
          </p:cNvPr>
          <p:cNvSpPr>
            <a:spLocks/>
          </p:cNvSpPr>
          <p:nvPr/>
        </p:nvSpPr>
        <p:spPr bwMode="auto">
          <a:xfrm>
            <a:off x="10312400" y="5467350"/>
            <a:ext cx="2779713" cy="277971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fr-FR" altLang="fr-F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Graphique 2" descr="Graphique à barres avec un remplissage uni">
            <a:extLst>
              <a:ext uri="{FF2B5EF4-FFF2-40B4-BE49-F238E27FC236}">
                <a16:creationId xmlns:a16="http://schemas.microsoft.com/office/drawing/2014/main" id="{D5EFD4D4-8D03-4291-A06A-F16EF688F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3488" y="5903032"/>
            <a:ext cx="1757536" cy="17575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1E08E9E2-3F5F-4F8F-A6EB-592928D680E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20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pic>
        <p:nvPicPr>
          <p:cNvPr id="10" name="Pictur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E60664-737D-4801-A4C7-6A40D3156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64"/>
          <a:stretch/>
        </p:blipFill>
        <p:spPr bwMode="auto">
          <a:xfrm>
            <a:off x="2556593" y="5271831"/>
            <a:ext cx="7187135" cy="317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01DC53E8-F6B1-4C9E-B3E0-B5822CF1A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088" y="3617640"/>
            <a:ext cx="8351385" cy="84249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lowchart: Connector 25">
            <a:extLst>
              <a:ext uri="{FF2B5EF4-FFF2-40B4-BE49-F238E27FC236}">
                <a16:creationId xmlns:a16="http://schemas.microsoft.com/office/drawing/2014/main" id="{4F58B414-1929-4DA2-9A67-5FB982D3726A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F4FAC-BEF7-4B71-AD9E-3B5046927D7B}"/>
              </a:ext>
            </a:extLst>
          </p:cNvPr>
          <p:cNvSpPr/>
          <p:nvPr/>
        </p:nvSpPr>
        <p:spPr>
          <a:xfrm>
            <a:off x="3737808" y="1450709"/>
            <a:ext cx="14093923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Loi de distribution de variable dépendante « Production »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02D9DD-EEDA-4518-B67B-E23AD83EB115}"/>
              </a:ext>
            </a:extLst>
          </p:cNvPr>
          <p:cNvGrpSpPr/>
          <p:nvPr/>
        </p:nvGrpSpPr>
        <p:grpSpPr>
          <a:xfrm>
            <a:off x="2563095" y="2835596"/>
            <a:ext cx="13377279" cy="710036"/>
            <a:chOff x="2563095" y="2897560"/>
            <a:chExt cx="13377279" cy="7100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408D85-9873-4201-B2FE-EEADD1BA79E0}"/>
                </a:ext>
              </a:extLst>
            </p:cNvPr>
            <p:cNvSpPr/>
            <p:nvPr/>
          </p:nvSpPr>
          <p:spPr>
            <a:xfrm>
              <a:off x="3079384" y="3022821"/>
              <a:ext cx="128609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rgbClr val="73A154"/>
                  </a:solidFill>
                </a:rPr>
                <a:t>Pour la distribution des productions de « </a:t>
              </a:r>
              <a:r>
                <a:rPr lang="fr-FR" sz="4800" b="1" dirty="0" err="1">
                  <a:solidFill>
                    <a:srgbClr val="73A154"/>
                  </a:solidFill>
                </a:rPr>
                <a:t>Sugarcane</a:t>
              </a:r>
              <a:r>
                <a:rPr lang="fr-FR" sz="4800" b="1" dirty="0">
                  <a:solidFill>
                    <a:srgbClr val="73A154"/>
                  </a:solidFill>
                </a:rPr>
                <a:t> » </a:t>
              </a:r>
              <a:endParaRPr lang="en-US" sz="4800" b="1" dirty="0">
                <a:solidFill>
                  <a:srgbClr val="73A154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3B70DC-AD1F-4AA0-A8B3-0AC1F0086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26FD625-DADE-4D82-B389-FFB41127EC6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2182888" y="928345"/>
            <a:ext cx="1245069" cy="12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491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1E08E9E2-3F5F-4F8F-A6EB-592928D680E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21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pic>
        <p:nvPicPr>
          <p:cNvPr id="7" name="Pictur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4940D8-AEE1-4B98-B83B-8E86ACE27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0"/>
          <a:stretch/>
        </p:blipFill>
        <p:spPr bwMode="auto">
          <a:xfrm>
            <a:off x="2556591" y="5298725"/>
            <a:ext cx="7043121" cy="323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20BD8AFF-0689-4968-8A87-20F610991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248" y="3545632"/>
            <a:ext cx="8861800" cy="893651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lowchart: Connector 25">
            <a:extLst>
              <a:ext uri="{FF2B5EF4-FFF2-40B4-BE49-F238E27FC236}">
                <a16:creationId xmlns:a16="http://schemas.microsoft.com/office/drawing/2014/main" id="{9D9FEB83-7414-4A78-89F8-670AA49C0925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332D8-A961-4C0D-99C0-BC915B674164}"/>
              </a:ext>
            </a:extLst>
          </p:cNvPr>
          <p:cNvSpPr/>
          <p:nvPr/>
        </p:nvSpPr>
        <p:spPr>
          <a:xfrm>
            <a:off x="3737808" y="1450709"/>
            <a:ext cx="14093923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Loi de distribution de variable dépendante « Production »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8E3ABE-A06E-4A12-8569-A587EC3C9DE0}"/>
              </a:ext>
            </a:extLst>
          </p:cNvPr>
          <p:cNvGrpSpPr/>
          <p:nvPr/>
        </p:nvGrpSpPr>
        <p:grpSpPr>
          <a:xfrm>
            <a:off x="2563095" y="2835596"/>
            <a:ext cx="13377279" cy="710036"/>
            <a:chOff x="2563095" y="2897560"/>
            <a:chExt cx="13377279" cy="7100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207B86-A3B4-43D7-BD3E-8EAE4B9D1A34}"/>
                </a:ext>
              </a:extLst>
            </p:cNvPr>
            <p:cNvSpPr/>
            <p:nvPr/>
          </p:nvSpPr>
          <p:spPr>
            <a:xfrm>
              <a:off x="3079384" y="3022821"/>
              <a:ext cx="128609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rgbClr val="73A154"/>
                  </a:solidFill>
                </a:rPr>
                <a:t>Pour la distribution des productions de « Rice » </a:t>
              </a:r>
              <a:endParaRPr lang="en-US" sz="4800" b="1" dirty="0">
                <a:solidFill>
                  <a:srgbClr val="73A154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F7D98E-6B86-4D48-8D8C-78D7649E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82479A-5649-4371-96A6-0AE021E324D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2182888" y="928345"/>
            <a:ext cx="1245069" cy="12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3762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1E08E9E2-3F5F-4F8F-A6EB-592928D680E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22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pic>
        <p:nvPicPr>
          <p:cNvPr id="7" name="Pictur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DA7A89-9F7A-43AA-9EA6-74D075D3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3"/>
          <a:stretch/>
        </p:blipFill>
        <p:spPr bwMode="auto">
          <a:xfrm>
            <a:off x="2497435" y="5201816"/>
            <a:ext cx="7012444" cy="3604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3" descr="Une image contenant texte, shoji, toilette&#10;&#10;Description générée automatiquement">
            <a:extLst>
              <a:ext uri="{FF2B5EF4-FFF2-40B4-BE49-F238E27FC236}">
                <a16:creationId xmlns:a16="http://schemas.microsoft.com/office/drawing/2014/main" id="{379E88AD-D153-4010-A078-3FE89F641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841" y="3545632"/>
            <a:ext cx="8784976" cy="884022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lowchart: Connector 25">
            <a:extLst>
              <a:ext uri="{FF2B5EF4-FFF2-40B4-BE49-F238E27FC236}">
                <a16:creationId xmlns:a16="http://schemas.microsoft.com/office/drawing/2014/main" id="{06CB908D-0587-4152-905E-BC7C6139C0C4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0E72A-7AA7-4B5C-BE9A-C91865C9981F}"/>
              </a:ext>
            </a:extLst>
          </p:cNvPr>
          <p:cNvSpPr/>
          <p:nvPr/>
        </p:nvSpPr>
        <p:spPr>
          <a:xfrm>
            <a:off x="3737808" y="1450709"/>
            <a:ext cx="14093923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Loi de distribution de variable dépendante « Production »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F2E63D-CE66-4BF4-AE31-2D52311BDB70}"/>
              </a:ext>
            </a:extLst>
          </p:cNvPr>
          <p:cNvGrpSpPr/>
          <p:nvPr/>
        </p:nvGrpSpPr>
        <p:grpSpPr>
          <a:xfrm>
            <a:off x="2563095" y="2835596"/>
            <a:ext cx="13377279" cy="710036"/>
            <a:chOff x="2563095" y="2897560"/>
            <a:chExt cx="13377279" cy="7100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92F222-3F33-4F25-B744-EDA04802C74E}"/>
                </a:ext>
              </a:extLst>
            </p:cNvPr>
            <p:cNvSpPr/>
            <p:nvPr/>
          </p:nvSpPr>
          <p:spPr>
            <a:xfrm>
              <a:off x="3079384" y="3022821"/>
              <a:ext cx="128609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rgbClr val="73A154"/>
                  </a:solidFill>
                </a:rPr>
                <a:t>Pour la distribution des productions de « </a:t>
              </a:r>
              <a:r>
                <a:rPr lang="fr-FR" sz="4800" b="1" dirty="0" err="1">
                  <a:solidFill>
                    <a:srgbClr val="73A154"/>
                  </a:solidFill>
                </a:rPr>
                <a:t>Wheat</a:t>
              </a:r>
              <a:r>
                <a:rPr lang="fr-FR" sz="4800" b="1" dirty="0">
                  <a:solidFill>
                    <a:srgbClr val="73A154"/>
                  </a:solidFill>
                </a:rPr>
                <a:t> » </a:t>
              </a:r>
              <a:endParaRPr lang="en-US" sz="4800" b="1" dirty="0">
                <a:solidFill>
                  <a:srgbClr val="73A154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28C0D1-8319-497C-8EEA-6C2C9D583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08B6489-1363-4722-A946-A48FA7B1DBF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2182888" y="928345"/>
            <a:ext cx="1245069" cy="12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0689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1E08E9E2-3F5F-4F8F-A6EB-592928D680E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23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00244B5-2228-4002-83AC-736BA7BFBF86}"/>
              </a:ext>
            </a:extLst>
          </p:cNvPr>
          <p:cNvGrpSpPr/>
          <p:nvPr/>
        </p:nvGrpSpPr>
        <p:grpSpPr>
          <a:xfrm>
            <a:off x="6287344" y="4253180"/>
            <a:ext cx="10229644" cy="6493252"/>
            <a:chOff x="4487144" y="3983390"/>
            <a:chExt cx="10229644" cy="6493252"/>
          </a:xfrm>
        </p:grpSpPr>
        <p:pic>
          <p:nvPicPr>
            <p:cNvPr id="21" name="Picture 27" descr="C:\Users\ABDELMOULA\AppData\Local\Microsoft\Windows\INetCache\Content.MSO\1BF7A46E.tmp">
              <a:extLst>
                <a:ext uri="{FF2B5EF4-FFF2-40B4-BE49-F238E27FC236}">
                  <a16:creationId xmlns:a16="http://schemas.microsoft.com/office/drawing/2014/main" id="{671D14E9-689F-45C5-B0F7-F20445AD1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7144" y="4193704"/>
              <a:ext cx="10229644" cy="62829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545D2DD-92C4-486E-9EE1-DAEA5976DFCF}"/>
                </a:ext>
              </a:extLst>
            </p:cNvPr>
            <p:cNvSpPr txBox="1"/>
            <p:nvPr/>
          </p:nvSpPr>
          <p:spPr>
            <a:xfrm>
              <a:off x="8375576" y="3983390"/>
              <a:ext cx="3071664" cy="420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200" dirty="0">
                  <a:solidFill>
                    <a:schemeClr val="bg2">
                      <a:lumMod val="50000"/>
                    </a:schemeClr>
                  </a:solidFill>
                </a:rPr>
                <a:t>Matrice de corrélation: </a:t>
              </a:r>
            </a:p>
          </p:txBody>
        </p:sp>
      </p:grpSp>
      <p:sp>
        <p:nvSpPr>
          <p:cNvPr id="9" name="Flowchart: Connector 25">
            <a:extLst>
              <a:ext uri="{FF2B5EF4-FFF2-40B4-BE49-F238E27FC236}">
                <a16:creationId xmlns:a16="http://schemas.microsoft.com/office/drawing/2014/main" id="{D2033B7C-D861-400F-9C3C-C3A0915DD62F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6929D-EB63-4870-A0EA-EA504F616500}"/>
              </a:ext>
            </a:extLst>
          </p:cNvPr>
          <p:cNvSpPr/>
          <p:nvPr/>
        </p:nvSpPr>
        <p:spPr>
          <a:xfrm>
            <a:off x="3737808" y="1450709"/>
            <a:ext cx="8829661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Etude de dépendance des variables 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673FDC-E5BF-40D3-8EC1-07A7AFD21ACC}"/>
              </a:ext>
            </a:extLst>
          </p:cNvPr>
          <p:cNvGrpSpPr/>
          <p:nvPr/>
        </p:nvGrpSpPr>
        <p:grpSpPr>
          <a:xfrm>
            <a:off x="2563095" y="2835596"/>
            <a:ext cx="13377279" cy="710036"/>
            <a:chOff x="2563095" y="2897560"/>
            <a:chExt cx="13377279" cy="7100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11D61A-2846-4740-BC6F-F834330AA279}"/>
                </a:ext>
              </a:extLst>
            </p:cNvPr>
            <p:cNvSpPr/>
            <p:nvPr/>
          </p:nvSpPr>
          <p:spPr>
            <a:xfrm>
              <a:off x="3079384" y="3022821"/>
              <a:ext cx="128609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rgbClr val="73A154"/>
                  </a:solidFill>
                </a:rPr>
                <a:t>Dépendance entre variables quantitatives </a:t>
              </a:r>
              <a:endParaRPr lang="en-US" sz="4800" b="1" dirty="0">
                <a:solidFill>
                  <a:srgbClr val="73A154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43FFE2-5F76-482C-B991-F16836DC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ABB7D3-6899-4F7A-9B36-BA73B8266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444" y="958252"/>
            <a:ext cx="938564" cy="114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267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1E08E9E2-3F5F-4F8F-A6EB-592928D680E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24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62F110E-51BE-4FDA-AFE7-3185B5C624DD}"/>
              </a:ext>
            </a:extLst>
          </p:cNvPr>
          <p:cNvSpPr txBox="1"/>
          <p:nvPr/>
        </p:nvSpPr>
        <p:spPr>
          <a:xfrm>
            <a:off x="14424248" y="8672716"/>
            <a:ext cx="81369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600" dirty="0">
                <a:solidFill>
                  <a:schemeClr val="bg2">
                    <a:lumMod val="50000"/>
                  </a:schemeClr>
                </a:solidFill>
              </a:rPr>
              <a:t>Si le modèle donne une valeur P (Prob F-statistique) inférieure au seuil de signification habituel de 0.05, nous concluons donc qu'il existe une relation significative entre les deux variables. 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3638D40-5147-4B19-BE40-89993E8AB248}"/>
              </a:ext>
            </a:extLst>
          </p:cNvPr>
          <p:cNvSpPr txBox="1"/>
          <p:nvPr/>
        </p:nvSpPr>
        <p:spPr>
          <a:xfrm>
            <a:off x="14568264" y="5057800"/>
            <a:ext cx="8136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600" dirty="0">
                <a:solidFill>
                  <a:schemeClr val="bg2">
                    <a:lumMod val="50000"/>
                  </a:schemeClr>
                </a:solidFill>
              </a:rPr>
              <a:t>Le test </a:t>
            </a:r>
            <a:r>
              <a:rPr lang="fr-FR" sz="3600" dirty="0" err="1">
                <a:solidFill>
                  <a:schemeClr val="bg2">
                    <a:lumMod val="50000"/>
                  </a:schemeClr>
                </a:solidFill>
              </a:rPr>
              <a:t>Anova</a:t>
            </a:r>
            <a:r>
              <a:rPr lang="fr-FR" sz="3600" dirty="0">
                <a:solidFill>
                  <a:schemeClr val="bg2">
                    <a:lumMod val="50000"/>
                  </a:schemeClr>
                </a:solidFill>
              </a:rPr>
              <a:t> permet de vérifier si la moyenne d'une variable numérique diffère selon les niveaux d'une variable catégorielle. 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EAC15FE-EFAB-4A8B-8B6A-6C64DF8404D3}"/>
              </a:ext>
            </a:extLst>
          </p:cNvPr>
          <p:cNvSpPr txBox="1"/>
          <p:nvPr/>
        </p:nvSpPr>
        <p:spPr>
          <a:xfrm>
            <a:off x="4271120" y="4337720"/>
            <a:ext cx="6048672" cy="58477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District et Production : </a:t>
            </a:r>
          </a:p>
        </p:txBody>
      </p:sp>
      <p:pic>
        <p:nvPicPr>
          <p:cNvPr id="22" name="Picture 31">
            <a:extLst>
              <a:ext uri="{FF2B5EF4-FFF2-40B4-BE49-F238E27FC236}">
                <a16:creationId xmlns:a16="http://schemas.microsoft.com/office/drawing/2014/main" id="{0E90E6B3-2AA9-4A5D-BAEC-974B901D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08" y="6981223"/>
            <a:ext cx="12777572" cy="395763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BF01B83-8006-43D7-BB60-BC8F6C822714}"/>
              </a:ext>
            </a:extLst>
          </p:cNvPr>
          <p:cNvSpPr txBox="1"/>
          <p:nvPr/>
        </p:nvSpPr>
        <p:spPr>
          <a:xfrm>
            <a:off x="14424248" y="6864187"/>
            <a:ext cx="8136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600" dirty="0">
                <a:solidFill>
                  <a:schemeClr val="bg2">
                    <a:lumMod val="50000"/>
                  </a:schemeClr>
                </a:solidFill>
              </a:rPr>
              <a:t>Le test donne une valeur P (Prob F-statistique) de 0.0&lt;0.05, donc il y a une dépendance significative entre District et Production.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4" name="Picture 30">
            <a:extLst>
              <a:ext uri="{FF2B5EF4-FFF2-40B4-BE49-F238E27FC236}">
                <a16:creationId xmlns:a16="http://schemas.microsoft.com/office/drawing/2014/main" id="{12254DE9-0CCA-409D-86A3-06B12594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21" y="4985792"/>
            <a:ext cx="12882759" cy="2015931"/>
          </a:xfrm>
          <a:prstGeom prst="rect">
            <a:avLst/>
          </a:prstGeom>
        </p:spPr>
      </p:pic>
      <p:sp>
        <p:nvSpPr>
          <p:cNvPr id="13" name="Flowchart: Connector 25">
            <a:extLst>
              <a:ext uri="{FF2B5EF4-FFF2-40B4-BE49-F238E27FC236}">
                <a16:creationId xmlns:a16="http://schemas.microsoft.com/office/drawing/2014/main" id="{96DAA2E5-FFF8-41AC-B70A-F72655ED6863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892E6B-5FF8-40FC-AAED-CBBE98D09B1C}"/>
              </a:ext>
            </a:extLst>
          </p:cNvPr>
          <p:cNvSpPr/>
          <p:nvPr/>
        </p:nvSpPr>
        <p:spPr>
          <a:xfrm>
            <a:off x="3737808" y="1450709"/>
            <a:ext cx="8829661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Etude de dépendance des variables 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565A16-2C2C-4F44-915F-6F5F23864A29}"/>
              </a:ext>
            </a:extLst>
          </p:cNvPr>
          <p:cNvGrpSpPr/>
          <p:nvPr/>
        </p:nvGrpSpPr>
        <p:grpSpPr>
          <a:xfrm>
            <a:off x="2563095" y="2835596"/>
            <a:ext cx="15461553" cy="710036"/>
            <a:chOff x="2563095" y="2897560"/>
            <a:chExt cx="15461553" cy="71003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26120B-B747-4056-B922-B1227EB0E5FA}"/>
                </a:ext>
              </a:extLst>
            </p:cNvPr>
            <p:cNvSpPr/>
            <p:nvPr/>
          </p:nvSpPr>
          <p:spPr>
            <a:xfrm>
              <a:off x="3079384" y="3022821"/>
              <a:ext cx="1494526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rgbClr val="73A154"/>
                  </a:solidFill>
                </a:rPr>
                <a:t>Dépendance entre « Production » et variable qualitatives : Test </a:t>
              </a:r>
              <a:r>
                <a:rPr lang="fr-FR" sz="4800" b="1" dirty="0" err="1">
                  <a:solidFill>
                    <a:srgbClr val="73A154"/>
                  </a:solidFill>
                </a:rPr>
                <a:t>Anova</a:t>
              </a:r>
              <a:endParaRPr lang="en-US" sz="4800" b="1" dirty="0">
                <a:solidFill>
                  <a:srgbClr val="73A154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108D53-6228-4C0D-8769-D70990F04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FE7F1C0-4733-4A8C-A3BF-54D94D430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444" y="958252"/>
            <a:ext cx="938564" cy="114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34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1E08E9E2-3F5F-4F8F-A6EB-592928D680E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25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EAC15FE-EFAB-4A8B-8B6A-6C64DF8404D3}"/>
              </a:ext>
            </a:extLst>
          </p:cNvPr>
          <p:cNvSpPr txBox="1"/>
          <p:nvPr/>
        </p:nvSpPr>
        <p:spPr>
          <a:xfrm>
            <a:off x="4775176" y="4193704"/>
            <a:ext cx="6048672" cy="58477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State et Production :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F01B83-8006-43D7-BB60-BC8F6C822714}"/>
              </a:ext>
            </a:extLst>
          </p:cNvPr>
          <p:cNvSpPr txBox="1"/>
          <p:nvPr/>
        </p:nvSpPr>
        <p:spPr>
          <a:xfrm>
            <a:off x="14424248" y="8154144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600" dirty="0">
                <a:solidFill>
                  <a:schemeClr val="bg2">
                    <a:lumMod val="50000"/>
                  </a:schemeClr>
                </a:solidFill>
              </a:rPr>
              <a:t>De même, « State » et « Production » sont dépendants.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23566345-3476-4DF3-8923-0C48644B5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1"/>
          <a:stretch/>
        </p:blipFill>
        <p:spPr bwMode="auto">
          <a:xfrm>
            <a:off x="1462132" y="5166722"/>
            <a:ext cx="12738099" cy="5974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Flowchart: Connector 25">
            <a:extLst>
              <a:ext uri="{FF2B5EF4-FFF2-40B4-BE49-F238E27FC236}">
                <a16:creationId xmlns:a16="http://schemas.microsoft.com/office/drawing/2014/main" id="{43F643EF-2471-429C-A991-0DC7EEB90CFF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1A0DD1-A570-4F0C-A977-8F6DB842F98B}"/>
              </a:ext>
            </a:extLst>
          </p:cNvPr>
          <p:cNvSpPr/>
          <p:nvPr/>
        </p:nvSpPr>
        <p:spPr>
          <a:xfrm>
            <a:off x="3737808" y="1450709"/>
            <a:ext cx="8829661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Etude de dépendance des variables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2BDA78-5F7C-4409-ACE2-901F5CAF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44" y="958252"/>
            <a:ext cx="938564" cy="11472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A815942-ACB5-459E-B22A-21A0D2C6CAD4}"/>
              </a:ext>
            </a:extLst>
          </p:cNvPr>
          <p:cNvGrpSpPr/>
          <p:nvPr/>
        </p:nvGrpSpPr>
        <p:grpSpPr>
          <a:xfrm>
            <a:off x="2563095" y="2835596"/>
            <a:ext cx="15461553" cy="710036"/>
            <a:chOff x="2563095" y="2897560"/>
            <a:chExt cx="15461553" cy="7100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38402-1F9B-44D9-881A-06E8EA097D84}"/>
                </a:ext>
              </a:extLst>
            </p:cNvPr>
            <p:cNvSpPr/>
            <p:nvPr/>
          </p:nvSpPr>
          <p:spPr>
            <a:xfrm>
              <a:off x="3079384" y="3022821"/>
              <a:ext cx="1494526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rgbClr val="73A154"/>
                  </a:solidFill>
                </a:rPr>
                <a:t>Dépendance entre « Production » et variable qualitatives : Test </a:t>
              </a:r>
              <a:r>
                <a:rPr lang="fr-FR" sz="4800" b="1" dirty="0" err="1">
                  <a:solidFill>
                    <a:srgbClr val="73A154"/>
                  </a:solidFill>
                </a:rPr>
                <a:t>Anova</a:t>
              </a:r>
              <a:endParaRPr lang="en-US" sz="4800" b="1" dirty="0">
                <a:solidFill>
                  <a:srgbClr val="73A154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F04098-C3AF-41B2-AA3E-451F6C420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67051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1E08E9E2-3F5F-4F8F-A6EB-592928D680E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26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EAC15FE-EFAB-4A8B-8B6A-6C64DF8404D3}"/>
              </a:ext>
            </a:extLst>
          </p:cNvPr>
          <p:cNvSpPr txBox="1"/>
          <p:nvPr/>
        </p:nvSpPr>
        <p:spPr>
          <a:xfrm>
            <a:off x="4487144" y="4553744"/>
            <a:ext cx="6048672" cy="58477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Season et Production :</a:t>
            </a:r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2D4D032A-F1E3-4AE4-9F2D-94909D64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08" y="5651485"/>
            <a:ext cx="12624048" cy="602871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14971B5-1F2F-43F2-8FF4-BE0DE4FA36A4}"/>
              </a:ext>
            </a:extLst>
          </p:cNvPr>
          <p:cNvSpPr txBox="1"/>
          <p:nvPr/>
        </p:nvSpPr>
        <p:spPr>
          <a:xfrm>
            <a:off x="14424248" y="8204179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600" dirty="0">
                <a:solidFill>
                  <a:schemeClr val="bg2">
                    <a:lumMod val="50000"/>
                  </a:schemeClr>
                </a:solidFill>
              </a:rPr>
              <a:t>De même, « </a:t>
            </a:r>
            <a:r>
              <a:rPr lang="fr-FR" sz="3600" dirty="0" err="1">
                <a:solidFill>
                  <a:schemeClr val="bg2">
                    <a:lumMod val="50000"/>
                  </a:schemeClr>
                </a:solidFill>
              </a:rPr>
              <a:t>Season</a:t>
            </a:r>
            <a:r>
              <a:rPr lang="fr-FR" sz="3600" dirty="0">
                <a:solidFill>
                  <a:schemeClr val="bg2">
                    <a:lumMod val="50000"/>
                  </a:schemeClr>
                </a:solidFill>
              </a:rPr>
              <a:t> » et « Production » sont dépendants.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Flowchart: Connector 25">
            <a:extLst>
              <a:ext uri="{FF2B5EF4-FFF2-40B4-BE49-F238E27FC236}">
                <a16:creationId xmlns:a16="http://schemas.microsoft.com/office/drawing/2014/main" id="{691D1289-2700-484A-AE52-BA39C54597E5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FBD738-69B3-4166-BD1C-464F170C681A}"/>
              </a:ext>
            </a:extLst>
          </p:cNvPr>
          <p:cNvSpPr/>
          <p:nvPr/>
        </p:nvSpPr>
        <p:spPr>
          <a:xfrm>
            <a:off x="3737808" y="1450709"/>
            <a:ext cx="8829661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Etude de dépendance des variables 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BC7E02-0608-42E9-89D7-FC6DD60D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44" y="958252"/>
            <a:ext cx="938564" cy="11472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10BE07-51B4-4D30-A762-AE774DEA7580}"/>
              </a:ext>
            </a:extLst>
          </p:cNvPr>
          <p:cNvGrpSpPr/>
          <p:nvPr/>
        </p:nvGrpSpPr>
        <p:grpSpPr>
          <a:xfrm>
            <a:off x="2563095" y="2835596"/>
            <a:ext cx="15461553" cy="710036"/>
            <a:chOff x="2563095" y="2897560"/>
            <a:chExt cx="15461553" cy="7100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A42A1C-8420-478C-ACDB-641C7A2EE5A5}"/>
                </a:ext>
              </a:extLst>
            </p:cNvPr>
            <p:cNvSpPr/>
            <p:nvPr/>
          </p:nvSpPr>
          <p:spPr>
            <a:xfrm>
              <a:off x="3079384" y="3022821"/>
              <a:ext cx="1494526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rgbClr val="73A154"/>
                  </a:solidFill>
                </a:rPr>
                <a:t>Dépendance entre « Production » et variable qualitatives : Test </a:t>
              </a:r>
              <a:r>
                <a:rPr lang="fr-FR" sz="4800" b="1" dirty="0" err="1">
                  <a:solidFill>
                    <a:srgbClr val="73A154"/>
                  </a:solidFill>
                </a:rPr>
                <a:t>Anova</a:t>
              </a:r>
              <a:endParaRPr lang="en-US" sz="4800" b="1" dirty="0">
                <a:solidFill>
                  <a:srgbClr val="73A154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915E1F5-E90A-4441-A95C-F24C3C04D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09678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AutoShape 2">
            <a:extLst>
              <a:ext uri="{FF2B5EF4-FFF2-40B4-BE49-F238E27FC236}">
                <a16:creationId xmlns:a16="http://schemas.microsoft.com/office/drawing/2014/main" id="{8573EDCD-FE66-42B7-BB32-0B03DBD5BF94}"/>
              </a:ext>
            </a:extLst>
          </p:cNvPr>
          <p:cNvSpPr>
            <a:spLocks/>
          </p:cNvSpPr>
          <p:nvPr/>
        </p:nvSpPr>
        <p:spPr bwMode="auto">
          <a:xfrm>
            <a:off x="-2101850" y="5075238"/>
            <a:ext cx="15568613" cy="3563937"/>
          </a:xfrm>
          <a:prstGeom prst="roundRect">
            <a:avLst>
              <a:gd name="adj" fmla="val 50000"/>
            </a:avLst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fr-FR" altLang="fr-F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719474AA-4E14-4CC3-93AC-AA181A5DDC68}"/>
              </a:ext>
            </a:extLst>
          </p:cNvPr>
          <p:cNvSpPr txBox="1">
            <a:spLocks/>
          </p:cNvSpPr>
          <p:nvPr/>
        </p:nvSpPr>
        <p:spPr bwMode="auto">
          <a:xfrm>
            <a:off x="-211138" y="5991840"/>
            <a:ext cx="9990138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eaLnBrk="1">
              <a:defRPr/>
            </a:pPr>
            <a:r>
              <a:rPr lang="fr-FR" altLang="x-none" sz="9600" baseline="0" dirty="0">
                <a:solidFill>
                  <a:srgbClr val="FFFFFF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rPr>
              <a:t>Modélisation </a:t>
            </a:r>
            <a:endParaRPr lang="x-none" altLang="x-none" sz="9600" baseline="0" dirty="0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EC9D68D7-404A-44F2-987E-B5E9FA396C9D}"/>
              </a:ext>
            </a:extLst>
          </p:cNvPr>
          <p:cNvSpPr>
            <a:spLocks/>
          </p:cNvSpPr>
          <p:nvPr/>
        </p:nvSpPr>
        <p:spPr bwMode="auto">
          <a:xfrm>
            <a:off x="10312400" y="5467350"/>
            <a:ext cx="2779713" cy="277971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fr-FR" altLang="fr-F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Graphique 2" descr="Graphique à barres avec un remplissage uni">
            <a:extLst>
              <a:ext uri="{FF2B5EF4-FFF2-40B4-BE49-F238E27FC236}">
                <a16:creationId xmlns:a16="http://schemas.microsoft.com/office/drawing/2014/main" id="{D5EFD4D4-8D03-4291-A06A-F16EF688F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3488" y="5903032"/>
            <a:ext cx="1757536" cy="17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6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/>
          <p:cNvGrpSpPr/>
          <p:nvPr/>
        </p:nvGrpSpPr>
        <p:grpSpPr>
          <a:xfrm>
            <a:off x="1372572" y="3378482"/>
            <a:ext cx="9307260" cy="6959036"/>
            <a:chOff x="8217637" y="2364519"/>
            <a:chExt cx="6247091" cy="4438001"/>
          </a:xfrm>
        </p:grpSpPr>
        <p:grpSp>
          <p:nvGrpSpPr>
            <p:cNvPr id="27" name="Groupe 26"/>
            <p:cNvGrpSpPr/>
            <p:nvPr/>
          </p:nvGrpSpPr>
          <p:grpSpPr>
            <a:xfrm>
              <a:off x="9505772" y="2685833"/>
              <a:ext cx="3745916" cy="3764616"/>
              <a:chOff x="10535816" y="4965592"/>
              <a:chExt cx="3745916" cy="3764616"/>
            </a:xfrm>
          </p:grpSpPr>
          <p:sp>
            <p:nvSpPr>
              <p:cNvPr id="32" name="Oval 3">
                <a:extLst>
                  <a:ext uri="{FF2B5EF4-FFF2-40B4-BE49-F238E27FC236}">
                    <a16:creationId xmlns:a16="http://schemas.microsoft.com/office/drawing/2014/main" id="{1C7D3354-0064-498C-940F-95D5E9AB8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7172" y="4965592"/>
                <a:ext cx="1297644" cy="1316344"/>
              </a:xfrm>
              <a:prstGeom prst="ellipse">
                <a:avLst/>
              </a:prstGeom>
              <a:solidFill>
                <a:srgbClr val="E0E4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fr-FR" altLang="fr-FR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3" name="Oval 4">
                <a:extLst>
                  <a:ext uri="{FF2B5EF4-FFF2-40B4-BE49-F238E27FC236}">
                    <a16:creationId xmlns:a16="http://schemas.microsoft.com/office/drawing/2014/main" id="{630ACD9F-E252-4238-985B-233060A00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1989" y="5255637"/>
                <a:ext cx="728010" cy="7378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fr-FR" altLang="fr-FR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4" name="Oval 5">
                <a:extLst>
                  <a:ext uri="{FF2B5EF4-FFF2-40B4-BE49-F238E27FC236}">
                    <a16:creationId xmlns:a16="http://schemas.microsoft.com/office/drawing/2014/main" id="{63CE403D-4B60-498E-BCE6-58A19B563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7172" y="7413864"/>
                <a:ext cx="1297644" cy="1316344"/>
              </a:xfrm>
              <a:prstGeom prst="ellipse">
                <a:avLst/>
              </a:prstGeom>
              <a:solidFill>
                <a:srgbClr val="E0E4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fr-FR" altLang="fr-FR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5" name="Oval 6">
                <a:extLst>
                  <a:ext uri="{FF2B5EF4-FFF2-40B4-BE49-F238E27FC236}">
                    <a16:creationId xmlns:a16="http://schemas.microsoft.com/office/drawing/2014/main" id="{30115E48-8FAD-46D3-B960-EE536887D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1989" y="7702322"/>
                <a:ext cx="728010" cy="7378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fr-FR" altLang="fr-FR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6" name="Oval 7">
                <a:extLst>
                  <a:ext uri="{FF2B5EF4-FFF2-40B4-BE49-F238E27FC236}">
                    <a16:creationId xmlns:a16="http://schemas.microsoft.com/office/drawing/2014/main" id="{1D7105CB-705A-41A5-8FB0-AAE97C9CF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5816" y="6193148"/>
                <a:ext cx="1297644" cy="1317004"/>
              </a:xfrm>
              <a:prstGeom prst="ellipse">
                <a:avLst/>
              </a:prstGeom>
              <a:solidFill>
                <a:srgbClr val="E0E4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fr-FR" altLang="fr-FR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7" name="Oval 9">
                <a:extLst>
                  <a:ext uri="{FF2B5EF4-FFF2-40B4-BE49-F238E27FC236}">
                    <a16:creationId xmlns:a16="http://schemas.microsoft.com/office/drawing/2014/main" id="{A14146DA-4BA0-4EA9-88A6-0D5D246DF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4088" y="6193148"/>
                <a:ext cx="1297644" cy="1317004"/>
              </a:xfrm>
              <a:prstGeom prst="ellipse">
                <a:avLst/>
              </a:prstGeom>
              <a:solidFill>
                <a:srgbClr val="E0E4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fr-FR" altLang="fr-FR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8" name="Oval 10">
                <a:extLst>
                  <a:ext uri="{FF2B5EF4-FFF2-40B4-BE49-F238E27FC236}">
                    <a16:creationId xmlns:a16="http://schemas.microsoft.com/office/drawing/2014/main" id="{F512433D-1F3B-49B5-AE11-4707E329D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8437" y="6482730"/>
                <a:ext cx="727358" cy="7378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fr-FR" altLang="fr-FR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9" name="AutoShape 15">
                <a:extLst>
                  <a:ext uri="{FF2B5EF4-FFF2-40B4-BE49-F238E27FC236}">
                    <a16:creationId xmlns:a16="http://schemas.microsoft.com/office/drawing/2014/main" id="{AAB3E2E3-38E5-4EEA-AA18-8BEDB13AB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2896" y="6167165"/>
                <a:ext cx="1358258" cy="1370558"/>
              </a:xfrm>
              <a:custGeom>
                <a:avLst/>
                <a:gdLst>
                  <a:gd name="T0" fmla="*/ 1654175 w 21600"/>
                  <a:gd name="T1" fmla="*/ 1645444 h 21600"/>
                  <a:gd name="T2" fmla="*/ 1654175 w 21600"/>
                  <a:gd name="T3" fmla="*/ 1645444 h 21600"/>
                  <a:gd name="T4" fmla="*/ 1654175 w 21600"/>
                  <a:gd name="T5" fmla="*/ 1645444 h 21600"/>
                  <a:gd name="T6" fmla="*/ 1654175 w 21600"/>
                  <a:gd name="T7" fmla="*/ 164544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2" y="0"/>
                    </a:moveTo>
                    <a:cubicBezTo>
                      <a:pt x="2320" y="306"/>
                      <a:pt x="4346" y="1191"/>
                      <a:pt x="6035" y="2560"/>
                    </a:cubicBezTo>
                    <a:cubicBezTo>
                      <a:pt x="6711" y="3108"/>
                      <a:pt x="7329" y="3732"/>
                      <a:pt x="8077" y="4178"/>
                    </a:cubicBezTo>
                    <a:cubicBezTo>
                      <a:pt x="9721" y="5160"/>
                      <a:pt x="11766" y="5193"/>
                      <a:pt x="13418" y="4228"/>
                    </a:cubicBezTo>
                    <a:cubicBezTo>
                      <a:pt x="14195" y="3774"/>
                      <a:pt x="14829" y="3120"/>
                      <a:pt x="15526" y="2552"/>
                    </a:cubicBezTo>
                    <a:cubicBezTo>
                      <a:pt x="17263" y="1139"/>
                      <a:pt x="19375" y="272"/>
                      <a:pt x="21600" y="60"/>
                    </a:cubicBezTo>
                    <a:cubicBezTo>
                      <a:pt x="21473" y="1175"/>
                      <a:pt x="21168" y="2263"/>
                      <a:pt x="20697" y="3281"/>
                    </a:cubicBezTo>
                    <a:cubicBezTo>
                      <a:pt x="20241" y="4266"/>
                      <a:pt x="19635" y="5173"/>
                      <a:pt x="18944" y="6009"/>
                    </a:cubicBezTo>
                    <a:cubicBezTo>
                      <a:pt x="18326" y="6755"/>
                      <a:pt x="17638" y="7451"/>
                      <a:pt x="17178" y="8304"/>
                    </a:cubicBezTo>
                    <a:cubicBezTo>
                      <a:pt x="16231" y="10059"/>
                      <a:pt x="16344" y="12199"/>
                      <a:pt x="17454" y="13857"/>
                    </a:cubicBezTo>
                    <a:cubicBezTo>
                      <a:pt x="17987" y="14654"/>
                      <a:pt x="18725" y="15281"/>
                      <a:pt x="19348" y="16008"/>
                    </a:cubicBezTo>
                    <a:cubicBezTo>
                      <a:pt x="20680" y="17561"/>
                      <a:pt x="21458" y="19517"/>
                      <a:pt x="21558" y="21565"/>
                    </a:cubicBezTo>
                    <a:cubicBezTo>
                      <a:pt x="20417" y="21427"/>
                      <a:pt x="19308" y="21115"/>
                      <a:pt x="18268" y="20643"/>
                    </a:cubicBezTo>
                    <a:cubicBezTo>
                      <a:pt x="17211" y="20163"/>
                      <a:pt x="16234" y="19521"/>
                      <a:pt x="15323" y="18786"/>
                    </a:cubicBezTo>
                    <a:cubicBezTo>
                      <a:pt x="14701" y="18284"/>
                      <a:pt x="14110" y="17736"/>
                      <a:pt x="13414" y="17343"/>
                    </a:cubicBezTo>
                    <a:cubicBezTo>
                      <a:pt x="12609" y="16888"/>
                      <a:pt x="11722" y="16657"/>
                      <a:pt x="10826" y="16673"/>
                    </a:cubicBezTo>
                    <a:cubicBezTo>
                      <a:pt x="9842" y="16691"/>
                      <a:pt x="8865" y="17006"/>
                      <a:pt x="7992" y="17534"/>
                    </a:cubicBezTo>
                    <a:cubicBezTo>
                      <a:pt x="7122" y="18062"/>
                      <a:pt x="6390" y="18783"/>
                      <a:pt x="5577" y="19394"/>
                    </a:cubicBezTo>
                    <a:cubicBezTo>
                      <a:pt x="3947" y="20617"/>
                      <a:pt x="2022" y="21379"/>
                      <a:pt x="0" y="21600"/>
                    </a:cubicBezTo>
                    <a:cubicBezTo>
                      <a:pt x="45" y="20573"/>
                      <a:pt x="254" y="19571"/>
                      <a:pt x="610" y="18629"/>
                    </a:cubicBezTo>
                    <a:cubicBezTo>
                      <a:pt x="958" y="17708"/>
                      <a:pt x="1450" y="16833"/>
                      <a:pt x="2139" y="16103"/>
                    </a:cubicBezTo>
                    <a:cubicBezTo>
                      <a:pt x="2775" y="15430"/>
                      <a:pt x="3564" y="14905"/>
                      <a:pt x="4099" y="14146"/>
                    </a:cubicBezTo>
                    <a:cubicBezTo>
                      <a:pt x="4704" y="13289"/>
                      <a:pt x="4930" y="12271"/>
                      <a:pt x="4951" y="11258"/>
                    </a:cubicBezTo>
                    <a:cubicBezTo>
                      <a:pt x="4972" y="10273"/>
                      <a:pt x="4803" y="9254"/>
                      <a:pt x="4337" y="8337"/>
                    </a:cubicBezTo>
                    <a:cubicBezTo>
                      <a:pt x="3826" y="7331"/>
                      <a:pt x="2994" y="6543"/>
                      <a:pt x="2310" y="5649"/>
                    </a:cubicBezTo>
                    <a:cubicBezTo>
                      <a:pt x="1062" y="4017"/>
                      <a:pt x="318" y="2053"/>
                      <a:pt x="172" y="0"/>
                    </a:cubicBezTo>
                    <a:close/>
                  </a:path>
                </a:pathLst>
              </a:custGeom>
              <a:solidFill>
                <a:srgbClr val="7CDB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fr-FR"/>
              </a:p>
            </p:txBody>
          </p:sp>
          <p:sp>
            <p:nvSpPr>
              <p:cNvPr id="40" name="Oval 10">
                <a:extLst>
                  <a:ext uri="{FF2B5EF4-FFF2-40B4-BE49-F238E27FC236}">
                    <a16:creationId xmlns:a16="http://schemas.microsoft.com/office/drawing/2014/main" id="{C9F53BCF-8C11-4055-BAED-C7BFDFEF5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0959" y="6482730"/>
                <a:ext cx="727358" cy="7378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fr-FR" altLang="fr-FR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sp>
          <p:nvSpPr>
            <p:cNvPr id="28" name="Text Placeholder 1">
              <a:extLst>
                <a:ext uri="{FF2B5EF4-FFF2-40B4-BE49-F238E27FC236}">
                  <a16:creationId xmlns:a16="http://schemas.microsoft.com/office/drawing/2014/main" id="{D9B85F3A-0D98-4AE5-8CED-AA4A4CF8218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33902" y="2364519"/>
              <a:ext cx="864096" cy="340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algn="ctr" defTabSz="825500" rtl="0" eaLnBrk="1" fontAlgn="base" hangingPunct="0">
                <a:spcBef>
                  <a:spcPct val="0"/>
                </a:spcBef>
                <a:spcAft>
                  <a:spcPct val="0"/>
                </a:spcAft>
                <a:defRPr sz="2400" kern="1200" baseline="0">
                  <a:solidFill>
                    <a:srgbClr val="3F4347"/>
                  </a:solidFill>
                  <a:latin typeface="Open Sans Semibold" charset="0"/>
                  <a:ea typeface="Open Sans Semibold" charset="0"/>
                  <a:cs typeface="Open Sans Semibold" charset="0"/>
                  <a:sym typeface="Open Sans Semibold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286000" algn="l" defTabSz="914400" rtl="0" eaLnBrk="1" latinLnBrk="0" hangingPunct="1">
                <a:defRPr sz="2800" kern="12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743200" algn="l" defTabSz="914400" rtl="0" eaLnBrk="1" latinLnBrk="0" hangingPunct="1">
                <a:defRPr sz="2800" kern="12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200400" algn="l" defTabSz="914400" rtl="0" eaLnBrk="1" latinLnBrk="0" hangingPunct="1">
                <a:defRPr sz="2800" kern="12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657600" algn="l" defTabSz="914400" rtl="0" eaLnBrk="1" latinLnBrk="0" hangingPunct="1">
                <a:defRPr sz="2800" kern="12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r>
                <a:rPr lang="fr-FR" sz="2000" dirty="0">
                  <a:solidFill>
                    <a:srgbClr val="1F497D">
                      <a:lumMod val="75000"/>
                    </a:srgbClr>
                  </a:solidFill>
                  <a:latin typeface="Arial Rounded MT Bold" panose="020F0704030504030204" pitchFamily="34" charset="0"/>
                  <a:ea typeface="Arial Unicode MS"/>
                  <a:cs typeface="+mn-cs"/>
                  <a:sym typeface="Open Sans" charset="0"/>
                </a:rPr>
                <a:t>State</a:t>
              </a:r>
            </a:p>
          </p:txBody>
        </p:sp>
        <p:sp>
          <p:nvSpPr>
            <p:cNvPr id="29" name="TextBox 49">
              <a:extLst>
                <a:ext uri="{FF2B5EF4-FFF2-40B4-BE49-F238E27FC236}">
                  <a16:creationId xmlns:a16="http://schemas.microsoft.com/office/drawing/2014/main" id="{2693073A-310F-4BFB-87F7-8A5E7E99751D}"/>
                </a:ext>
              </a:extLst>
            </p:cNvPr>
            <p:cNvSpPr txBox="1"/>
            <p:nvPr/>
          </p:nvSpPr>
          <p:spPr>
            <a:xfrm>
              <a:off x="8217637" y="4435560"/>
              <a:ext cx="1189967" cy="272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tx2">
                      <a:lumMod val="75000"/>
                    </a:schemeClr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2000" baseline="0" dirty="0">
                  <a:solidFill>
                    <a:srgbClr val="1F497D">
                      <a:lumMod val="75000"/>
                    </a:srgbClr>
                  </a:solidFill>
                  <a:ea typeface="Arial Unicode MS"/>
                  <a:cs typeface="+mn-cs"/>
                </a:rPr>
                <a:t>District</a:t>
              </a:r>
            </a:p>
          </p:txBody>
        </p:sp>
        <p:sp>
          <p:nvSpPr>
            <p:cNvPr id="30" name="TextBox 49">
              <a:extLst>
                <a:ext uri="{FF2B5EF4-FFF2-40B4-BE49-F238E27FC236}">
                  <a16:creationId xmlns:a16="http://schemas.microsoft.com/office/drawing/2014/main" id="{2693073A-310F-4BFB-87F7-8A5E7E99751D}"/>
                </a:ext>
              </a:extLst>
            </p:cNvPr>
            <p:cNvSpPr txBox="1"/>
            <p:nvPr/>
          </p:nvSpPr>
          <p:spPr>
            <a:xfrm>
              <a:off x="10770966" y="6529859"/>
              <a:ext cx="1189967" cy="272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tx2">
                      <a:lumMod val="75000"/>
                    </a:schemeClr>
                  </a:solidFill>
                  <a:latin typeface="Arial Rounded MT Bold" panose="020F0704030504030204" pitchFamily="34" charset="0"/>
                </a:defRPr>
              </a:lvl1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2000" baseline="0" dirty="0" err="1">
                  <a:solidFill>
                    <a:srgbClr val="1F497D">
                      <a:lumMod val="75000"/>
                    </a:srgbClr>
                  </a:solidFill>
                  <a:ea typeface="Arial Unicode MS"/>
                  <a:cs typeface="+mn-cs"/>
                </a:rPr>
                <a:t>Crop</a:t>
              </a:r>
              <a:endParaRPr lang="fr-FR" sz="2000" baseline="0" dirty="0">
                <a:solidFill>
                  <a:srgbClr val="1F497D">
                    <a:lumMod val="75000"/>
                  </a:srgbClr>
                </a:solidFill>
                <a:ea typeface="Arial Unicode MS"/>
                <a:cs typeface="+mn-cs"/>
              </a:endParaRPr>
            </a:p>
          </p:txBody>
        </p:sp>
        <p:sp>
          <p:nvSpPr>
            <p:cNvPr id="31" name="TextBox 49">
              <a:extLst>
                <a:ext uri="{FF2B5EF4-FFF2-40B4-BE49-F238E27FC236}">
                  <a16:creationId xmlns:a16="http://schemas.microsoft.com/office/drawing/2014/main" id="{2693073A-310F-4BFB-87F7-8A5E7E99751D}"/>
                </a:ext>
              </a:extLst>
            </p:cNvPr>
            <p:cNvSpPr txBox="1"/>
            <p:nvPr/>
          </p:nvSpPr>
          <p:spPr>
            <a:xfrm>
              <a:off x="13274761" y="4436354"/>
              <a:ext cx="1189967" cy="272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tx2">
                      <a:lumMod val="75000"/>
                    </a:schemeClr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l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2000" baseline="0" dirty="0" err="1">
                  <a:solidFill>
                    <a:srgbClr val="1F497D">
                      <a:lumMod val="75000"/>
                    </a:srgbClr>
                  </a:solidFill>
                  <a:ea typeface="Arial Unicode MS"/>
                  <a:cs typeface="+mn-cs"/>
                </a:rPr>
                <a:t>Season</a:t>
              </a:r>
              <a:endParaRPr lang="fr-FR" sz="2000" baseline="0" dirty="0">
                <a:solidFill>
                  <a:srgbClr val="1F497D">
                    <a:lumMod val="75000"/>
                  </a:srgbClr>
                </a:solidFill>
                <a:ea typeface="Arial Unicode MS"/>
                <a:cs typeface="+mn-cs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12192000" y="2582381"/>
            <a:ext cx="9332342" cy="8942315"/>
            <a:chOff x="13488144" y="3492060"/>
            <a:chExt cx="8568952" cy="8411197"/>
          </a:xfrm>
        </p:grpSpPr>
        <p:pic>
          <p:nvPicPr>
            <p:cNvPr id="22" name="Image 21"/>
            <p:cNvPicPr/>
            <p:nvPr/>
          </p:nvPicPr>
          <p:blipFill rotWithShape="1">
            <a:blip r:embed="rId2"/>
            <a:srcRect b="83582"/>
            <a:stretch/>
          </p:blipFill>
          <p:spPr>
            <a:xfrm>
              <a:off x="13488144" y="4433418"/>
              <a:ext cx="8568952" cy="936104"/>
            </a:xfrm>
            <a:prstGeom prst="rect">
              <a:avLst/>
            </a:prstGeom>
          </p:spPr>
        </p:pic>
        <p:pic>
          <p:nvPicPr>
            <p:cNvPr id="25" name="Image 24"/>
            <p:cNvPicPr/>
            <p:nvPr/>
          </p:nvPicPr>
          <p:blipFill rotWithShape="1">
            <a:blip r:embed="rId2"/>
            <a:srcRect t="15747"/>
            <a:stretch/>
          </p:blipFill>
          <p:spPr>
            <a:xfrm>
              <a:off x="13488144" y="5972191"/>
              <a:ext cx="8568952" cy="5931066"/>
            </a:xfrm>
            <a:prstGeom prst="rect">
              <a:avLst/>
            </a:prstGeom>
          </p:spPr>
        </p:pic>
        <p:sp>
          <p:nvSpPr>
            <p:cNvPr id="41" name="TextBox 49">
              <a:extLst>
                <a:ext uri="{FF2B5EF4-FFF2-40B4-BE49-F238E27FC236}">
                  <a16:creationId xmlns:a16="http://schemas.microsoft.com/office/drawing/2014/main" id="{2693073A-310F-4BFB-87F7-8A5E7E99751D}"/>
                </a:ext>
              </a:extLst>
            </p:cNvPr>
            <p:cNvSpPr txBox="1"/>
            <p:nvPr/>
          </p:nvSpPr>
          <p:spPr>
            <a:xfrm>
              <a:off x="13488144" y="3492060"/>
              <a:ext cx="44644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tx2">
                      <a:lumMod val="75000"/>
                    </a:schemeClr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l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u="sng" baseline="0" dirty="0">
                  <a:solidFill>
                    <a:srgbClr val="1F497D">
                      <a:lumMod val="75000"/>
                    </a:srgbClr>
                  </a:solidFill>
                  <a:ea typeface="Arial Unicode MS"/>
                  <a:cs typeface="+mn-cs"/>
                </a:rPr>
                <a:t>Méthode de </a:t>
              </a:r>
              <a:r>
                <a:rPr lang="fr-FR" u="sng" baseline="0" dirty="0" err="1">
                  <a:solidFill>
                    <a:srgbClr val="1F497D">
                      <a:lumMod val="75000"/>
                    </a:srgbClr>
                  </a:solidFill>
                  <a:ea typeface="Arial Unicode MS"/>
                  <a:cs typeface="+mn-cs"/>
                </a:rPr>
                <a:t>Dummies</a:t>
              </a:r>
              <a:endParaRPr lang="fr-FR" u="sng" baseline="0" dirty="0">
                <a:solidFill>
                  <a:srgbClr val="1F497D">
                    <a:lumMod val="75000"/>
                  </a:srgbClr>
                </a:solidFill>
                <a:ea typeface="Arial Unicode MS"/>
                <a:cs typeface="+mn-cs"/>
              </a:endParaRPr>
            </a:p>
          </p:txBody>
        </p:sp>
      </p:grpSp>
      <p:sp>
        <p:nvSpPr>
          <p:cNvPr id="23" name="Text Box 1">
            <a:extLst>
              <a:ext uri="{FF2B5EF4-FFF2-40B4-BE49-F238E27FC236}">
                <a16:creationId xmlns:a16="http://schemas.microsoft.com/office/drawing/2014/main" id="{C53DC5FA-779D-4D93-AD66-9D17CC8437C1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28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42" name="Flowchart: Connector 25">
            <a:extLst>
              <a:ext uri="{FF2B5EF4-FFF2-40B4-BE49-F238E27FC236}">
                <a16:creationId xmlns:a16="http://schemas.microsoft.com/office/drawing/2014/main" id="{58E9B2C7-AF2C-424C-B8FB-513259A23665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299DE7-7ED3-4CA6-8CF0-93A199A861D9}"/>
              </a:ext>
            </a:extLst>
          </p:cNvPr>
          <p:cNvSpPr/>
          <p:nvPr/>
        </p:nvSpPr>
        <p:spPr>
          <a:xfrm>
            <a:off x="3737808" y="1450709"/>
            <a:ext cx="100003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Factorisation des variables qualitatives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5084385-FD8A-49BC-92C1-4B09AEBE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815" y="1052214"/>
            <a:ext cx="1013613" cy="10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8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e 292"/>
          <p:cNvGrpSpPr/>
          <p:nvPr/>
        </p:nvGrpSpPr>
        <p:grpSpPr>
          <a:xfrm>
            <a:off x="3382936" y="3093040"/>
            <a:ext cx="20834400" cy="7529920"/>
            <a:chOff x="1522560" y="3504544"/>
            <a:chExt cx="20834400" cy="7529920"/>
          </a:xfrm>
        </p:grpSpPr>
        <p:grpSp>
          <p:nvGrpSpPr>
            <p:cNvPr id="280" name="Groupe 279"/>
            <p:cNvGrpSpPr/>
            <p:nvPr/>
          </p:nvGrpSpPr>
          <p:grpSpPr>
            <a:xfrm>
              <a:off x="1522560" y="5931056"/>
              <a:ext cx="6951487" cy="3962029"/>
              <a:chOff x="1522560" y="5931056"/>
              <a:chExt cx="6951487" cy="3962029"/>
            </a:xfrm>
          </p:grpSpPr>
          <p:sp>
            <p:nvSpPr>
              <p:cNvPr id="272" name="TextBox 110">
                <a:extLst>
                  <a:ext uri="{FF2B5EF4-FFF2-40B4-BE49-F238E27FC236}">
                    <a16:creationId xmlns:a16="http://schemas.microsoft.com/office/drawing/2014/main" id="{F86F0B81-3561-4526-B76D-48EE3E2A5AEB}"/>
                  </a:ext>
                </a:extLst>
              </p:cNvPr>
              <p:cNvSpPr txBox="1"/>
              <p:nvPr/>
            </p:nvSpPr>
            <p:spPr>
              <a:xfrm>
                <a:off x="1541776" y="5931056"/>
                <a:ext cx="69322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>
                        <a:lumMod val="75000"/>
                      </a:schemeClr>
                    </a:solidFill>
                    <a:latin typeface="Arial Rounded MT Bold" panose="020F0704030504030204" pitchFamily="34" charset="0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75000"/>
                      </a:srgbClr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Arial Unicode MS"/>
                    <a:cs typeface="+mn-cs"/>
                  </a:rPr>
                  <a:t>Year</a:t>
                </a:r>
                <a:endPara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Arial Unicode MS"/>
                  <a:cs typeface="+mn-cs"/>
                </a:endParaRPr>
              </a:p>
            </p:txBody>
          </p:sp>
          <p:sp>
            <p:nvSpPr>
              <p:cNvPr id="273" name="Rounded Rectangle 8">
                <a:extLst>
                  <a:ext uri="{FF2B5EF4-FFF2-40B4-BE49-F238E27FC236}">
                    <a16:creationId xmlns:a16="http://schemas.microsoft.com/office/drawing/2014/main" id="{6B25E7A5-4580-4C47-89B9-0795625B0E91}"/>
                  </a:ext>
                </a:extLst>
              </p:cNvPr>
              <p:cNvSpPr/>
              <p:nvPr/>
            </p:nvSpPr>
            <p:spPr>
              <a:xfrm>
                <a:off x="3144598" y="6694732"/>
                <a:ext cx="3669124" cy="1805445"/>
              </a:xfrm>
              <a:custGeom>
                <a:avLst/>
                <a:gdLst/>
                <a:ahLst/>
                <a:cxnLst/>
                <a:rect l="l" t="t" r="r" b="b"/>
                <a:pathLst>
                  <a:path w="1260140" h="1872209">
                    <a:moveTo>
                      <a:pt x="630071" y="0"/>
                    </a:moveTo>
                    <a:lnTo>
                      <a:pt x="799749" y="292548"/>
                    </a:lnTo>
                    <a:lnTo>
                      <a:pt x="1107260" y="292548"/>
                    </a:lnTo>
                    <a:cubicBezTo>
                      <a:pt x="1191693" y="292548"/>
                      <a:pt x="1260140" y="360995"/>
                      <a:pt x="1260140" y="445428"/>
                    </a:cubicBezTo>
                    <a:lnTo>
                      <a:pt x="1260140" y="1719329"/>
                    </a:lnTo>
                    <a:cubicBezTo>
                      <a:pt x="1260140" y="1803762"/>
                      <a:pt x="1191693" y="1872209"/>
                      <a:pt x="1107260" y="1872209"/>
                    </a:cubicBezTo>
                    <a:lnTo>
                      <a:pt x="152880" y="1872209"/>
                    </a:lnTo>
                    <a:cubicBezTo>
                      <a:pt x="68447" y="1872209"/>
                      <a:pt x="0" y="1803762"/>
                      <a:pt x="0" y="1719329"/>
                    </a:cubicBezTo>
                    <a:lnTo>
                      <a:pt x="0" y="445428"/>
                    </a:lnTo>
                    <a:cubicBezTo>
                      <a:pt x="0" y="360995"/>
                      <a:pt x="68447" y="292548"/>
                      <a:pt x="152880" y="292548"/>
                    </a:cubicBezTo>
                    <a:lnTo>
                      <a:pt x="460393" y="292548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endParaRPr lang="ko-KR" altLang="en-US" dirty="0"/>
              </a:p>
            </p:txBody>
          </p:sp>
          <p:sp>
            <p:nvSpPr>
              <p:cNvPr id="274" name="TextBox 124">
                <a:extLst>
                  <a:ext uri="{FF2B5EF4-FFF2-40B4-BE49-F238E27FC236}">
                    <a16:creationId xmlns:a16="http://schemas.microsoft.com/office/drawing/2014/main" id="{F86F0B81-3561-4526-B76D-48EE3E2A5AEB}"/>
                  </a:ext>
                </a:extLst>
              </p:cNvPr>
              <p:cNvSpPr txBox="1"/>
              <p:nvPr/>
            </p:nvSpPr>
            <p:spPr>
              <a:xfrm>
                <a:off x="1522560" y="7561000"/>
                <a:ext cx="6913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>
                        <a:lumMod val="75000"/>
                      </a:schemeClr>
                    </a:solidFill>
                    <a:latin typeface="Arial Rounded MT Bold" panose="020F0704030504030204" pitchFamily="34" charset="0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Arial Unicode MS"/>
                    <a:cs typeface="+mn-cs"/>
                  </a:rPr>
                  <a:t>0.011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Arial Unicode MS"/>
                  <a:cs typeface="+mn-cs"/>
                </a:endParaRPr>
              </a:p>
            </p:txBody>
          </p:sp>
          <p:grpSp>
            <p:nvGrpSpPr>
              <p:cNvPr id="275" name="Group 11"/>
              <p:cNvGrpSpPr/>
              <p:nvPr/>
            </p:nvGrpSpPr>
            <p:grpSpPr>
              <a:xfrm>
                <a:off x="3144595" y="8833651"/>
                <a:ext cx="3544824" cy="1059434"/>
                <a:chOff x="150503" y="4272001"/>
                <a:chExt cx="967085" cy="452400"/>
              </a:xfrm>
            </p:grpSpPr>
            <p:sp>
              <p:nvSpPr>
                <p:cNvPr id="276" name="Rounded Rectangle 8"/>
                <p:cNvSpPr/>
                <p:nvPr/>
              </p:nvSpPr>
              <p:spPr>
                <a:xfrm>
                  <a:off x="150503" y="4272001"/>
                  <a:ext cx="967085" cy="452400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77" name="TextBox 133">
                  <a:extLst>
                    <a:ext uri="{FF2B5EF4-FFF2-40B4-BE49-F238E27FC236}">
                      <a16:creationId xmlns:a16="http://schemas.microsoft.com/office/drawing/2014/main" id="{F86F0B81-3561-4526-B76D-48EE3E2A5AEB}"/>
                    </a:ext>
                  </a:extLst>
                </p:cNvPr>
                <p:cNvSpPr txBox="1"/>
                <p:nvPr/>
              </p:nvSpPr>
              <p:spPr>
                <a:xfrm>
                  <a:off x="227236" y="4412773"/>
                  <a:ext cx="781497" cy="170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200">
                      <a:solidFill>
                        <a:schemeClr val="tx2">
                          <a:lumMod val="75000"/>
                        </a:schemeClr>
                      </a:solidFill>
                      <a:latin typeface="Arial Rounded MT Bold" panose="020F070403050403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fr-FR" sz="2000" kern="0" baseline="0" dirty="0">
                      <a:solidFill>
                        <a:srgbClr val="1F497D">
                          <a:lumMod val="75000"/>
                        </a:srgbClr>
                      </a:solidFill>
                      <a:ea typeface="Arial Unicode MS"/>
                      <a:cs typeface="+mn-cs"/>
                    </a:rPr>
                    <a:t>4.96</a:t>
                  </a:r>
                  <a:endPara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75000"/>
                      </a:srgbClr>
                    </a:solidFill>
                    <a:effectLst/>
                    <a:uLnTx/>
                    <a:uFillTx/>
                    <a:ea typeface="Arial Unicode MS"/>
                    <a:cs typeface="+mn-cs"/>
                  </a:endParaRPr>
                </a:p>
              </p:txBody>
            </p:sp>
          </p:grpSp>
        </p:grpSp>
        <p:grpSp>
          <p:nvGrpSpPr>
            <p:cNvPr id="281" name="Groupe 280"/>
            <p:cNvGrpSpPr/>
            <p:nvPr/>
          </p:nvGrpSpPr>
          <p:grpSpPr>
            <a:xfrm>
              <a:off x="6163462" y="4514575"/>
              <a:ext cx="16193498" cy="5378511"/>
              <a:chOff x="6163462" y="4514575"/>
              <a:chExt cx="16193498" cy="5378511"/>
            </a:xfrm>
          </p:grpSpPr>
          <p:grpSp>
            <p:nvGrpSpPr>
              <p:cNvPr id="192" name="Group 20"/>
              <p:cNvGrpSpPr/>
              <p:nvPr/>
            </p:nvGrpSpPr>
            <p:grpSpPr>
              <a:xfrm>
                <a:off x="6163462" y="5931056"/>
                <a:ext cx="6932273" cy="3962029"/>
                <a:chOff x="1015666" y="3032534"/>
                <a:chExt cx="1891235" cy="1691867"/>
              </a:xfrm>
            </p:grpSpPr>
            <p:sp>
              <p:nvSpPr>
                <p:cNvPr id="254" name="TextBox 111">
                  <a:extLst>
                    <a:ext uri="{FF2B5EF4-FFF2-40B4-BE49-F238E27FC236}">
                      <a16:creationId xmlns:a16="http://schemas.microsoft.com/office/drawing/2014/main" id="{F86F0B81-3561-4526-B76D-48EE3E2A5AEB}"/>
                    </a:ext>
                  </a:extLst>
                </p:cNvPr>
                <p:cNvSpPr txBox="1"/>
                <p:nvPr/>
              </p:nvSpPr>
              <p:spPr>
                <a:xfrm>
                  <a:off x="1080997" y="3032534"/>
                  <a:ext cx="1760573" cy="170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200">
                      <a:solidFill>
                        <a:schemeClr val="tx2">
                          <a:lumMod val="75000"/>
                        </a:schemeClr>
                      </a:solidFill>
                      <a:latin typeface="Arial Rounded MT Bold" panose="020F070403050403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F497D">
                          <a:lumMod val="75000"/>
                        </a:srgbClr>
                      </a:solidFill>
                      <a:effectLst/>
                      <a:uLnTx/>
                      <a:uFillTx/>
                      <a:latin typeface="Arial Rounded MT Bold" panose="020F0704030504030204" pitchFamily="34" charset="0"/>
                      <a:ea typeface="Arial Unicode MS"/>
                      <a:cs typeface="+mn-cs"/>
                    </a:rPr>
                    <a:t>Area</a:t>
                  </a:r>
                </a:p>
              </p:txBody>
            </p:sp>
            <p:sp>
              <p:nvSpPr>
                <p:cNvPr id="255" name="Rounded Rectangle 8">
                  <a:extLst>
                    <a:ext uri="{FF2B5EF4-FFF2-40B4-BE49-F238E27FC236}">
                      <a16:creationId xmlns:a16="http://schemas.microsoft.com/office/drawing/2014/main" id="{6B25E7A5-4580-4C47-89B9-0795625B0E91}"/>
                    </a:ext>
                  </a:extLst>
                </p:cNvPr>
                <p:cNvSpPr/>
                <p:nvPr/>
              </p:nvSpPr>
              <p:spPr>
                <a:xfrm>
                  <a:off x="1460786" y="3345294"/>
                  <a:ext cx="1000996" cy="784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140" h="1872209">
                      <a:moveTo>
                        <a:pt x="630071" y="0"/>
                      </a:moveTo>
                      <a:lnTo>
                        <a:pt x="799749" y="292548"/>
                      </a:lnTo>
                      <a:lnTo>
                        <a:pt x="1107260" y="292548"/>
                      </a:lnTo>
                      <a:cubicBezTo>
                        <a:pt x="1191693" y="292548"/>
                        <a:pt x="1260140" y="360995"/>
                        <a:pt x="1260140" y="445428"/>
                      </a:cubicBezTo>
                      <a:lnTo>
                        <a:pt x="1260140" y="1719329"/>
                      </a:lnTo>
                      <a:cubicBezTo>
                        <a:pt x="1260140" y="1803762"/>
                        <a:pt x="1191693" y="1872209"/>
                        <a:pt x="1107260" y="1872209"/>
                      </a:cubicBezTo>
                      <a:lnTo>
                        <a:pt x="152880" y="1872209"/>
                      </a:lnTo>
                      <a:cubicBezTo>
                        <a:pt x="68447" y="1872209"/>
                        <a:pt x="0" y="1803762"/>
                        <a:pt x="0" y="1719329"/>
                      </a:cubicBezTo>
                      <a:lnTo>
                        <a:pt x="0" y="445428"/>
                      </a:lnTo>
                      <a:cubicBezTo>
                        <a:pt x="0" y="360995"/>
                        <a:pt x="68447" y="292548"/>
                        <a:pt x="152880" y="292548"/>
                      </a:cubicBezTo>
                      <a:lnTo>
                        <a:pt x="460393" y="292548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12700" cap="flat" cmpd="sng" algn="ctr"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ysClr val="window" lastClr="FFFFFF">
                          <a:alpha val="98000"/>
                          <a:lumMod val="0"/>
                          <a:lumOff val="100000"/>
                        </a:sysClr>
                      </a:gs>
                    </a:gsLst>
                    <a:lin ang="8100000" scaled="1"/>
                    <a:tileRect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56" name="TextBox 127">
                  <a:extLst>
                    <a:ext uri="{FF2B5EF4-FFF2-40B4-BE49-F238E27FC236}">
                      <a16:creationId xmlns:a16="http://schemas.microsoft.com/office/drawing/2014/main" id="{F86F0B81-3561-4526-B76D-48EE3E2A5AEB}"/>
                    </a:ext>
                  </a:extLst>
                </p:cNvPr>
                <p:cNvSpPr txBox="1"/>
                <p:nvPr/>
              </p:nvSpPr>
              <p:spPr>
                <a:xfrm>
                  <a:off x="1015666" y="3728553"/>
                  <a:ext cx="1891235" cy="170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600">
                      <a:solidFill>
                        <a:schemeClr val="bg1">
                          <a:lumMod val="95000"/>
                        </a:schemeClr>
                      </a:solidFill>
                      <a:latin typeface="Arial Rounded MT Bold" panose="020F070403050403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Arial Rounded MT Bold" panose="020F0704030504030204" pitchFamily="34" charset="0"/>
                      <a:ea typeface="Arial Unicode MS"/>
                      <a:cs typeface="+mn-cs"/>
                    </a:rPr>
                    <a:t>0.12</a:t>
                  </a:r>
                </a:p>
              </p:txBody>
            </p:sp>
            <p:grpSp>
              <p:nvGrpSpPr>
                <p:cNvPr id="257" name="Group 144"/>
                <p:cNvGrpSpPr/>
                <p:nvPr/>
              </p:nvGrpSpPr>
              <p:grpSpPr>
                <a:xfrm>
                  <a:off x="1465593" y="4272001"/>
                  <a:ext cx="967085" cy="452400"/>
                  <a:chOff x="150503" y="4272001"/>
                  <a:chExt cx="967085" cy="452400"/>
                </a:xfrm>
              </p:grpSpPr>
              <p:sp>
                <p:nvSpPr>
                  <p:cNvPr id="258" name="Rounded Rectangle 145"/>
                  <p:cNvSpPr/>
                  <p:nvPr/>
                </p:nvSpPr>
                <p:spPr>
                  <a:xfrm>
                    <a:off x="150503" y="4272001"/>
                    <a:ext cx="967085" cy="452400"/>
                  </a:xfrm>
                  <a:prstGeom prst="roundRect">
                    <a:avLst/>
                  </a:prstGeom>
                  <a:noFill/>
                  <a:ln w="28575" cap="flat" cmpd="sng" algn="ctr">
                    <a:solidFill>
                      <a:srgbClr val="00B05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E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259" name="TextBox 146">
                    <a:extLst>
                      <a:ext uri="{FF2B5EF4-FFF2-40B4-BE49-F238E27FC236}">
                        <a16:creationId xmlns:a16="http://schemas.microsoft.com/office/drawing/2014/main" id="{F86F0B81-3561-4526-B76D-48EE3E2A5AEB}"/>
                      </a:ext>
                    </a:extLst>
                  </p:cNvPr>
                  <p:cNvSpPr txBox="1"/>
                  <p:nvPr/>
                </p:nvSpPr>
                <p:spPr>
                  <a:xfrm>
                    <a:off x="243297" y="4421045"/>
                    <a:ext cx="781497" cy="1708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200">
                        <a:solidFill>
                          <a:schemeClr val="tx2">
                            <a:lumMod val="75000"/>
                          </a:schemeClr>
                        </a:solidFill>
                        <a:latin typeface="Arial Rounded MT Bold" panose="020F0704030504030204" pitchFamily="34" charset="0"/>
                      </a:defRPr>
                    </a:lvl1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Arial Rounded MT Bold" panose="020F0704030504030204" pitchFamily="34" charset="0"/>
                        <a:ea typeface="Arial Unicode MS"/>
                        <a:cs typeface="+mn-cs"/>
                      </a:rPr>
                      <a:t>30 176.81</a:t>
                    </a:r>
                  </a:p>
                </p:txBody>
              </p:sp>
            </p:grpSp>
          </p:grpSp>
          <p:grpSp>
            <p:nvGrpSpPr>
              <p:cNvPr id="193" name="Group 22"/>
              <p:cNvGrpSpPr/>
              <p:nvPr/>
            </p:nvGrpSpPr>
            <p:grpSpPr>
              <a:xfrm>
                <a:off x="10748115" y="5931057"/>
                <a:ext cx="6932274" cy="3962029"/>
                <a:chOff x="2404979" y="3032534"/>
                <a:chExt cx="1891235" cy="1691867"/>
              </a:xfrm>
            </p:grpSpPr>
            <p:sp>
              <p:nvSpPr>
                <p:cNvPr id="247" name="TextBox 109">
                  <a:extLst>
                    <a:ext uri="{FF2B5EF4-FFF2-40B4-BE49-F238E27FC236}">
                      <a16:creationId xmlns:a16="http://schemas.microsoft.com/office/drawing/2014/main" id="{F86F0B81-3561-4526-B76D-48EE3E2A5AEB}"/>
                    </a:ext>
                  </a:extLst>
                </p:cNvPr>
                <p:cNvSpPr txBox="1"/>
                <p:nvPr/>
              </p:nvSpPr>
              <p:spPr>
                <a:xfrm>
                  <a:off x="2569711" y="3032534"/>
                  <a:ext cx="1561771" cy="170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200">
                      <a:solidFill>
                        <a:schemeClr val="tx2">
                          <a:lumMod val="75000"/>
                        </a:schemeClr>
                      </a:solidFill>
                      <a:latin typeface="Arial Rounded MT Bold" panose="020F070403050403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1F497D">
                          <a:lumMod val="75000"/>
                        </a:srgbClr>
                      </a:solidFill>
                      <a:effectLst/>
                      <a:uLnTx/>
                      <a:uFillTx/>
                      <a:latin typeface="Arial Rounded MT Bold" panose="020F0704030504030204" pitchFamily="34" charset="0"/>
                      <a:ea typeface="Arial Unicode MS"/>
                      <a:cs typeface="+mn-cs"/>
                    </a:rPr>
                    <a:t>Rainfall</a:t>
                  </a:r>
                  <a:endPara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75000"/>
                      </a:srgbClr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48" name="Rounded Rectangle 8">
                  <a:extLst>
                    <a:ext uri="{FF2B5EF4-FFF2-40B4-BE49-F238E27FC236}">
                      <a16:creationId xmlns:a16="http://schemas.microsoft.com/office/drawing/2014/main" id="{6B25E7A5-4580-4C47-89B9-0795625B0E91}"/>
                    </a:ext>
                  </a:extLst>
                </p:cNvPr>
                <p:cNvSpPr/>
                <p:nvPr/>
              </p:nvSpPr>
              <p:spPr>
                <a:xfrm>
                  <a:off x="2850099" y="3345294"/>
                  <a:ext cx="1000996" cy="784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140" h="1872209">
                      <a:moveTo>
                        <a:pt x="630071" y="0"/>
                      </a:moveTo>
                      <a:lnTo>
                        <a:pt x="799749" y="292548"/>
                      </a:lnTo>
                      <a:lnTo>
                        <a:pt x="1107260" y="292548"/>
                      </a:lnTo>
                      <a:cubicBezTo>
                        <a:pt x="1191693" y="292548"/>
                        <a:pt x="1260140" y="360995"/>
                        <a:pt x="1260140" y="445428"/>
                      </a:cubicBezTo>
                      <a:lnTo>
                        <a:pt x="1260140" y="1719329"/>
                      </a:lnTo>
                      <a:cubicBezTo>
                        <a:pt x="1260140" y="1803762"/>
                        <a:pt x="1191693" y="1872209"/>
                        <a:pt x="1107260" y="1872209"/>
                      </a:cubicBezTo>
                      <a:lnTo>
                        <a:pt x="152880" y="1872209"/>
                      </a:lnTo>
                      <a:cubicBezTo>
                        <a:pt x="68447" y="1872209"/>
                        <a:pt x="0" y="1803762"/>
                        <a:pt x="0" y="1719329"/>
                      </a:cubicBezTo>
                      <a:lnTo>
                        <a:pt x="0" y="445428"/>
                      </a:lnTo>
                      <a:cubicBezTo>
                        <a:pt x="0" y="360995"/>
                        <a:pt x="68447" y="292548"/>
                        <a:pt x="152880" y="292548"/>
                      </a:cubicBezTo>
                      <a:lnTo>
                        <a:pt x="460393" y="292548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12700" cap="flat" cmpd="sng" algn="ctr"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ysClr val="window" lastClr="FFFFFF">
                          <a:alpha val="98000"/>
                          <a:lumMod val="0"/>
                          <a:lumOff val="100000"/>
                        </a:sysClr>
                      </a:gs>
                    </a:gsLst>
                    <a:lin ang="8100000" scaled="1"/>
                    <a:tileRect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49" name="TextBox 128">
                  <a:extLst>
                    <a:ext uri="{FF2B5EF4-FFF2-40B4-BE49-F238E27FC236}">
                      <a16:creationId xmlns:a16="http://schemas.microsoft.com/office/drawing/2014/main" id="{F86F0B81-3561-4526-B76D-48EE3E2A5AEB}"/>
                    </a:ext>
                  </a:extLst>
                </p:cNvPr>
                <p:cNvSpPr txBox="1"/>
                <p:nvPr/>
              </p:nvSpPr>
              <p:spPr>
                <a:xfrm>
                  <a:off x="2404979" y="3728553"/>
                  <a:ext cx="1891235" cy="170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600">
                      <a:solidFill>
                        <a:schemeClr val="bg1">
                          <a:lumMod val="95000"/>
                        </a:schemeClr>
                      </a:solidFill>
                      <a:latin typeface="Arial Rounded MT Bold" panose="020F070403050403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Arial Rounded MT Bold" panose="020F0704030504030204" pitchFamily="34" charset="0"/>
                      <a:ea typeface="Arial Unicode MS"/>
                      <a:cs typeface="+mn-cs"/>
                    </a:rPr>
                    <a:t>0.12</a:t>
                  </a:r>
                  <a:endPara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Arial Unicode MS"/>
                    <a:cs typeface="+mn-cs"/>
                  </a:endParaRPr>
                </a:p>
              </p:txBody>
            </p:sp>
            <p:grpSp>
              <p:nvGrpSpPr>
                <p:cNvPr id="250" name="Group 153"/>
                <p:cNvGrpSpPr/>
                <p:nvPr/>
              </p:nvGrpSpPr>
              <p:grpSpPr>
                <a:xfrm>
                  <a:off x="2882221" y="4272001"/>
                  <a:ext cx="967085" cy="452400"/>
                  <a:chOff x="150503" y="4272001"/>
                  <a:chExt cx="967085" cy="452400"/>
                </a:xfrm>
              </p:grpSpPr>
              <p:sp>
                <p:nvSpPr>
                  <p:cNvPr id="251" name="Rounded Rectangle 154"/>
                  <p:cNvSpPr/>
                  <p:nvPr/>
                </p:nvSpPr>
                <p:spPr>
                  <a:xfrm>
                    <a:off x="150503" y="4272001"/>
                    <a:ext cx="967085" cy="452400"/>
                  </a:xfrm>
                  <a:prstGeom prst="roundRect">
                    <a:avLst/>
                  </a:prstGeom>
                  <a:noFill/>
                  <a:ln w="28575" cap="flat" cmpd="sng" algn="ctr">
                    <a:solidFill>
                      <a:srgbClr val="00B05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E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252" name="TextBox 155">
                    <a:extLst>
                      <a:ext uri="{FF2B5EF4-FFF2-40B4-BE49-F238E27FC236}">
                        <a16:creationId xmlns:a16="http://schemas.microsoft.com/office/drawing/2014/main" id="{F86F0B81-3561-4526-B76D-48EE3E2A5AEB}"/>
                      </a:ext>
                    </a:extLst>
                  </p:cNvPr>
                  <p:cNvSpPr txBox="1"/>
                  <p:nvPr/>
                </p:nvSpPr>
                <p:spPr>
                  <a:xfrm>
                    <a:off x="201971" y="4412773"/>
                    <a:ext cx="781497" cy="1708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200">
                        <a:solidFill>
                          <a:schemeClr val="tx2">
                            <a:lumMod val="75000"/>
                          </a:schemeClr>
                        </a:solidFill>
                        <a:latin typeface="Arial Rounded MT Bold" panose="020F0704030504030204" pitchFamily="34" charset="0"/>
                      </a:defRPr>
                    </a:lvl1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fr-FR" sz="2000" kern="0" baseline="0" noProof="0" dirty="0">
                        <a:solidFill>
                          <a:srgbClr val="1F497D">
                            <a:lumMod val="75000"/>
                          </a:srgbClr>
                        </a:solidFill>
                        <a:ea typeface="Arial Unicode MS"/>
                        <a:cs typeface="+mn-cs"/>
                      </a:rPr>
                      <a:t>555.24</a:t>
                    </a:r>
                    <a:endParaRPr kumimoji="0" lang="fr-FR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F497D">
                          <a:lumMod val="75000"/>
                        </a:srgbClr>
                      </a:solidFill>
                      <a:effectLst/>
                      <a:uLnTx/>
                      <a:uFillTx/>
                      <a:ea typeface="Arial Unicode MS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4" name="Group 23"/>
              <p:cNvGrpSpPr/>
              <p:nvPr/>
            </p:nvGrpSpPr>
            <p:grpSpPr>
              <a:xfrm>
                <a:off x="15424686" y="4514575"/>
                <a:ext cx="6932274" cy="5378509"/>
                <a:chOff x="3763952" y="2427668"/>
                <a:chExt cx="1891235" cy="2296733"/>
              </a:xfrm>
            </p:grpSpPr>
            <p:grpSp>
              <p:nvGrpSpPr>
                <p:cNvPr id="235" name="Google Shape;10137;p58"/>
                <p:cNvGrpSpPr/>
                <p:nvPr/>
              </p:nvGrpSpPr>
              <p:grpSpPr>
                <a:xfrm>
                  <a:off x="4546834" y="2427668"/>
                  <a:ext cx="436671" cy="590709"/>
                  <a:chOff x="3688598" y="4140792"/>
                  <a:chExt cx="219714" cy="340318"/>
                </a:xfrm>
                <a:solidFill>
                  <a:srgbClr val="0587AF">
                    <a:lumMod val="75000"/>
                  </a:srgbClr>
                </a:solidFill>
              </p:grpSpPr>
              <p:sp>
                <p:nvSpPr>
                  <p:cNvPr id="242" name="Google Shape;10138;p58"/>
                  <p:cNvSpPr/>
                  <p:nvPr/>
                </p:nvSpPr>
                <p:spPr>
                  <a:xfrm>
                    <a:off x="3688598" y="4140792"/>
                    <a:ext cx="163761" cy="340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57" h="10717" extrusionOk="0">
                        <a:moveTo>
                          <a:pt x="2573" y="1"/>
                        </a:moveTo>
                        <a:cubicBezTo>
                          <a:pt x="1715" y="1"/>
                          <a:pt x="1013" y="703"/>
                          <a:pt x="1013" y="1572"/>
                        </a:cubicBezTo>
                        <a:lnTo>
                          <a:pt x="1013" y="6097"/>
                        </a:lnTo>
                        <a:cubicBezTo>
                          <a:pt x="370" y="6585"/>
                          <a:pt x="1" y="7347"/>
                          <a:pt x="1" y="8144"/>
                        </a:cubicBezTo>
                        <a:cubicBezTo>
                          <a:pt x="1" y="9561"/>
                          <a:pt x="1156" y="10716"/>
                          <a:pt x="2573" y="10716"/>
                        </a:cubicBezTo>
                        <a:cubicBezTo>
                          <a:pt x="3990" y="10716"/>
                          <a:pt x="5144" y="9561"/>
                          <a:pt x="5144" y="8144"/>
                        </a:cubicBezTo>
                        <a:cubicBezTo>
                          <a:pt x="5156" y="7323"/>
                          <a:pt x="4775" y="6573"/>
                          <a:pt x="4144" y="6073"/>
                        </a:cubicBezTo>
                        <a:lnTo>
                          <a:pt x="4144" y="3322"/>
                        </a:lnTo>
                        <a:cubicBezTo>
                          <a:pt x="4144" y="3239"/>
                          <a:pt x="4061" y="3156"/>
                          <a:pt x="3978" y="3156"/>
                        </a:cubicBezTo>
                        <a:cubicBezTo>
                          <a:pt x="3882" y="3156"/>
                          <a:pt x="3811" y="3239"/>
                          <a:pt x="3811" y="3322"/>
                        </a:cubicBezTo>
                        <a:lnTo>
                          <a:pt x="3811" y="6168"/>
                        </a:lnTo>
                        <a:cubicBezTo>
                          <a:pt x="3811" y="6216"/>
                          <a:pt x="3847" y="6275"/>
                          <a:pt x="3871" y="6299"/>
                        </a:cubicBezTo>
                        <a:cubicBezTo>
                          <a:pt x="4466" y="6716"/>
                          <a:pt x="4823" y="7418"/>
                          <a:pt x="4823" y="8133"/>
                        </a:cubicBezTo>
                        <a:cubicBezTo>
                          <a:pt x="4823" y="9359"/>
                          <a:pt x="3811" y="10383"/>
                          <a:pt x="2573" y="10383"/>
                        </a:cubicBezTo>
                        <a:cubicBezTo>
                          <a:pt x="1346" y="10383"/>
                          <a:pt x="322" y="9371"/>
                          <a:pt x="322" y="8133"/>
                        </a:cubicBezTo>
                        <a:cubicBezTo>
                          <a:pt x="322" y="7406"/>
                          <a:pt x="680" y="6716"/>
                          <a:pt x="1275" y="6299"/>
                        </a:cubicBezTo>
                        <a:cubicBezTo>
                          <a:pt x="1323" y="6275"/>
                          <a:pt x="1334" y="6228"/>
                          <a:pt x="1334" y="6168"/>
                        </a:cubicBezTo>
                        <a:lnTo>
                          <a:pt x="1334" y="1572"/>
                        </a:lnTo>
                        <a:cubicBezTo>
                          <a:pt x="1334" y="882"/>
                          <a:pt x="1894" y="334"/>
                          <a:pt x="2573" y="334"/>
                        </a:cubicBezTo>
                        <a:cubicBezTo>
                          <a:pt x="3263" y="334"/>
                          <a:pt x="3811" y="882"/>
                          <a:pt x="3811" y="1572"/>
                        </a:cubicBezTo>
                        <a:lnTo>
                          <a:pt x="3811" y="2703"/>
                        </a:lnTo>
                        <a:cubicBezTo>
                          <a:pt x="3811" y="2787"/>
                          <a:pt x="3882" y="2858"/>
                          <a:pt x="3978" y="2858"/>
                        </a:cubicBezTo>
                        <a:cubicBezTo>
                          <a:pt x="4061" y="2858"/>
                          <a:pt x="4132" y="2787"/>
                          <a:pt x="4132" y="2703"/>
                        </a:cubicBezTo>
                        <a:lnTo>
                          <a:pt x="4132" y="1572"/>
                        </a:lnTo>
                        <a:cubicBezTo>
                          <a:pt x="4132" y="703"/>
                          <a:pt x="3442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243" name="Google Shape;10139;p58"/>
                  <p:cNvSpPr/>
                  <p:nvPr/>
                </p:nvSpPr>
                <p:spPr>
                  <a:xfrm>
                    <a:off x="3715653" y="4162719"/>
                    <a:ext cx="109650" cy="285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3" h="9002" extrusionOk="0">
                        <a:moveTo>
                          <a:pt x="1727" y="310"/>
                        </a:moveTo>
                        <a:cubicBezTo>
                          <a:pt x="1941" y="310"/>
                          <a:pt x="2108" y="489"/>
                          <a:pt x="2108" y="691"/>
                        </a:cubicBezTo>
                        <a:lnTo>
                          <a:pt x="2108" y="1156"/>
                        </a:lnTo>
                        <a:lnTo>
                          <a:pt x="1322" y="1156"/>
                        </a:lnTo>
                        <a:lnTo>
                          <a:pt x="1322" y="691"/>
                        </a:lnTo>
                        <a:cubicBezTo>
                          <a:pt x="1322" y="489"/>
                          <a:pt x="1500" y="310"/>
                          <a:pt x="1727" y="310"/>
                        </a:cubicBezTo>
                        <a:close/>
                        <a:moveTo>
                          <a:pt x="2108" y="1489"/>
                        </a:moveTo>
                        <a:lnTo>
                          <a:pt x="2108" y="2382"/>
                        </a:lnTo>
                        <a:lnTo>
                          <a:pt x="1322" y="2382"/>
                        </a:lnTo>
                        <a:lnTo>
                          <a:pt x="1322" y="1489"/>
                        </a:lnTo>
                        <a:close/>
                        <a:moveTo>
                          <a:pt x="2108" y="2704"/>
                        </a:moveTo>
                        <a:lnTo>
                          <a:pt x="2108" y="3596"/>
                        </a:lnTo>
                        <a:lnTo>
                          <a:pt x="1322" y="3596"/>
                        </a:lnTo>
                        <a:lnTo>
                          <a:pt x="1322" y="2704"/>
                        </a:lnTo>
                        <a:close/>
                        <a:moveTo>
                          <a:pt x="2108" y="3906"/>
                        </a:moveTo>
                        <a:lnTo>
                          <a:pt x="2108" y="4799"/>
                        </a:lnTo>
                        <a:lnTo>
                          <a:pt x="1322" y="4799"/>
                        </a:lnTo>
                        <a:lnTo>
                          <a:pt x="1322" y="3906"/>
                        </a:lnTo>
                        <a:close/>
                        <a:moveTo>
                          <a:pt x="1727" y="1"/>
                        </a:moveTo>
                        <a:cubicBezTo>
                          <a:pt x="1334" y="1"/>
                          <a:pt x="1012" y="310"/>
                          <a:pt x="1012" y="715"/>
                        </a:cubicBezTo>
                        <a:lnTo>
                          <a:pt x="1012" y="5668"/>
                        </a:lnTo>
                        <a:lnTo>
                          <a:pt x="726" y="5871"/>
                        </a:lnTo>
                        <a:cubicBezTo>
                          <a:pt x="262" y="6204"/>
                          <a:pt x="0" y="6728"/>
                          <a:pt x="0" y="7276"/>
                        </a:cubicBezTo>
                        <a:cubicBezTo>
                          <a:pt x="0" y="7609"/>
                          <a:pt x="95" y="7954"/>
                          <a:pt x="298" y="8240"/>
                        </a:cubicBezTo>
                        <a:cubicBezTo>
                          <a:pt x="321" y="8286"/>
                          <a:pt x="374" y="8312"/>
                          <a:pt x="427" y="8312"/>
                        </a:cubicBezTo>
                        <a:cubicBezTo>
                          <a:pt x="457" y="8312"/>
                          <a:pt x="487" y="8304"/>
                          <a:pt x="512" y="8288"/>
                        </a:cubicBezTo>
                        <a:cubicBezTo>
                          <a:pt x="595" y="8240"/>
                          <a:pt x="607" y="8133"/>
                          <a:pt x="560" y="8061"/>
                        </a:cubicBezTo>
                        <a:cubicBezTo>
                          <a:pt x="393" y="7823"/>
                          <a:pt x="322" y="7549"/>
                          <a:pt x="322" y="7276"/>
                        </a:cubicBezTo>
                        <a:cubicBezTo>
                          <a:pt x="322" y="6811"/>
                          <a:pt x="548" y="6394"/>
                          <a:pt x="917" y="6121"/>
                        </a:cubicBezTo>
                        <a:lnTo>
                          <a:pt x="1274" y="5871"/>
                        </a:lnTo>
                        <a:cubicBezTo>
                          <a:pt x="1322" y="5847"/>
                          <a:pt x="1334" y="5799"/>
                          <a:pt x="1334" y="5740"/>
                        </a:cubicBezTo>
                        <a:lnTo>
                          <a:pt x="1334" y="5132"/>
                        </a:lnTo>
                        <a:lnTo>
                          <a:pt x="2119" y="5132"/>
                        </a:lnTo>
                        <a:lnTo>
                          <a:pt x="2119" y="5740"/>
                        </a:lnTo>
                        <a:cubicBezTo>
                          <a:pt x="2119" y="5787"/>
                          <a:pt x="2155" y="5847"/>
                          <a:pt x="2179" y="5871"/>
                        </a:cubicBezTo>
                        <a:lnTo>
                          <a:pt x="2536" y="6121"/>
                        </a:lnTo>
                        <a:cubicBezTo>
                          <a:pt x="2917" y="6394"/>
                          <a:pt x="3131" y="6823"/>
                          <a:pt x="3131" y="7276"/>
                        </a:cubicBezTo>
                        <a:cubicBezTo>
                          <a:pt x="3120" y="8049"/>
                          <a:pt x="2500" y="8669"/>
                          <a:pt x="1727" y="8669"/>
                        </a:cubicBezTo>
                        <a:cubicBezTo>
                          <a:pt x="1441" y="8669"/>
                          <a:pt x="1155" y="8585"/>
                          <a:pt x="917" y="8419"/>
                        </a:cubicBezTo>
                        <a:cubicBezTo>
                          <a:pt x="892" y="8402"/>
                          <a:pt x="863" y="8394"/>
                          <a:pt x="835" y="8394"/>
                        </a:cubicBezTo>
                        <a:cubicBezTo>
                          <a:pt x="782" y="8394"/>
                          <a:pt x="729" y="8420"/>
                          <a:pt x="691" y="8466"/>
                        </a:cubicBezTo>
                        <a:cubicBezTo>
                          <a:pt x="655" y="8538"/>
                          <a:pt x="667" y="8633"/>
                          <a:pt x="738" y="8692"/>
                        </a:cubicBezTo>
                        <a:cubicBezTo>
                          <a:pt x="1036" y="8895"/>
                          <a:pt x="1369" y="9002"/>
                          <a:pt x="1727" y="9002"/>
                        </a:cubicBezTo>
                        <a:cubicBezTo>
                          <a:pt x="2679" y="9002"/>
                          <a:pt x="3453" y="8228"/>
                          <a:pt x="3453" y="7276"/>
                        </a:cubicBezTo>
                        <a:cubicBezTo>
                          <a:pt x="3453" y="6716"/>
                          <a:pt x="3179" y="6192"/>
                          <a:pt x="2715" y="5871"/>
                        </a:cubicBezTo>
                        <a:lnTo>
                          <a:pt x="2441" y="5668"/>
                        </a:lnTo>
                        <a:lnTo>
                          <a:pt x="2441" y="715"/>
                        </a:lnTo>
                        <a:cubicBezTo>
                          <a:pt x="2441" y="322"/>
                          <a:pt x="2119" y="1"/>
                          <a:pt x="172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244" name="Google Shape;10140;p58"/>
                  <p:cNvSpPr/>
                  <p:nvPr/>
                </p:nvSpPr>
                <p:spPr>
                  <a:xfrm>
                    <a:off x="3851566" y="4182375"/>
                    <a:ext cx="56746" cy="94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7" h="2990" extrusionOk="0">
                        <a:moveTo>
                          <a:pt x="881" y="1"/>
                        </a:moveTo>
                        <a:cubicBezTo>
                          <a:pt x="334" y="1"/>
                          <a:pt x="0" y="334"/>
                          <a:pt x="0" y="894"/>
                        </a:cubicBezTo>
                        <a:lnTo>
                          <a:pt x="0" y="2096"/>
                        </a:lnTo>
                        <a:cubicBezTo>
                          <a:pt x="0" y="2394"/>
                          <a:pt x="96" y="2632"/>
                          <a:pt x="262" y="2787"/>
                        </a:cubicBezTo>
                        <a:cubicBezTo>
                          <a:pt x="405" y="2918"/>
                          <a:pt x="619" y="2989"/>
                          <a:pt x="869" y="2989"/>
                        </a:cubicBezTo>
                        <a:cubicBezTo>
                          <a:pt x="1393" y="2989"/>
                          <a:pt x="1751" y="2692"/>
                          <a:pt x="1751" y="2263"/>
                        </a:cubicBezTo>
                        <a:cubicBezTo>
                          <a:pt x="1786" y="2120"/>
                          <a:pt x="1715" y="2073"/>
                          <a:pt x="1596" y="2073"/>
                        </a:cubicBezTo>
                        <a:cubicBezTo>
                          <a:pt x="1489" y="2073"/>
                          <a:pt x="1417" y="2120"/>
                          <a:pt x="1417" y="2192"/>
                        </a:cubicBezTo>
                        <a:cubicBezTo>
                          <a:pt x="1393" y="2382"/>
                          <a:pt x="1358" y="2668"/>
                          <a:pt x="917" y="2668"/>
                        </a:cubicBezTo>
                        <a:cubicBezTo>
                          <a:pt x="560" y="2668"/>
                          <a:pt x="381" y="2489"/>
                          <a:pt x="381" y="2096"/>
                        </a:cubicBezTo>
                        <a:lnTo>
                          <a:pt x="381" y="894"/>
                        </a:lnTo>
                        <a:cubicBezTo>
                          <a:pt x="381" y="525"/>
                          <a:pt x="560" y="334"/>
                          <a:pt x="893" y="334"/>
                        </a:cubicBezTo>
                        <a:cubicBezTo>
                          <a:pt x="1298" y="334"/>
                          <a:pt x="1405" y="584"/>
                          <a:pt x="1405" y="775"/>
                        </a:cubicBezTo>
                        <a:cubicBezTo>
                          <a:pt x="1405" y="846"/>
                          <a:pt x="1477" y="906"/>
                          <a:pt x="1584" y="906"/>
                        </a:cubicBezTo>
                        <a:cubicBezTo>
                          <a:pt x="1703" y="906"/>
                          <a:pt x="1762" y="882"/>
                          <a:pt x="1762" y="715"/>
                        </a:cubicBezTo>
                        <a:cubicBezTo>
                          <a:pt x="1762" y="299"/>
                          <a:pt x="1405" y="1"/>
                          <a:pt x="88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245" name="Google Shape;10141;p58"/>
                  <p:cNvSpPr/>
                  <p:nvPr/>
                </p:nvSpPr>
                <p:spPr>
                  <a:xfrm>
                    <a:off x="3825303" y="4151763"/>
                    <a:ext cx="32930" cy="32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1037" extrusionOk="0">
                        <a:moveTo>
                          <a:pt x="536" y="310"/>
                        </a:moveTo>
                        <a:cubicBezTo>
                          <a:pt x="644" y="310"/>
                          <a:pt x="739" y="405"/>
                          <a:pt x="739" y="524"/>
                        </a:cubicBezTo>
                        <a:cubicBezTo>
                          <a:pt x="727" y="620"/>
                          <a:pt x="644" y="727"/>
                          <a:pt x="536" y="727"/>
                        </a:cubicBezTo>
                        <a:cubicBezTo>
                          <a:pt x="429" y="727"/>
                          <a:pt x="322" y="643"/>
                          <a:pt x="322" y="524"/>
                        </a:cubicBezTo>
                        <a:cubicBezTo>
                          <a:pt x="322" y="417"/>
                          <a:pt x="417" y="310"/>
                          <a:pt x="536" y="310"/>
                        </a:cubicBezTo>
                        <a:close/>
                        <a:moveTo>
                          <a:pt x="524" y="1"/>
                        </a:moveTo>
                        <a:cubicBezTo>
                          <a:pt x="239" y="1"/>
                          <a:pt x="1" y="239"/>
                          <a:pt x="1" y="524"/>
                        </a:cubicBezTo>
                        <a:cubicBezTo>
                          <a:pt x="1" y="798"/>
                          <a:pt x="239" y="1036"/>
                          <a:pt x="524" y="1036"/>
                        </a:cubicBezTo>
                        <a:cubicBezTo>
                          <a:pt x="822" y="1036"/>
                          <a:pt x="1036" y="798"/>
                          <a:pt x="1036" y="524"/>
                        </a:cubicBezTo>
                        <a:cubicBezTo>
                          <a:pt x="1036" y="239"/>
                          <a:pt x="798" y="1"/>
                          <a:pt x="524" y="1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Arial Unicode MS"/>
                      <a:cs typeface="+mn-cs"/>
                    </a:endParaRPr>
                  </a:p>
                </p:txBody>
              </p:sp>
            </p:grpSp>
            <p:sp>
              <p:nvSpPr>
                <p:cNvPr id="236" name="TextBox 108">
                  <a:extLst>
                    <a:ext uri="{FF2B5EF4-FFF2-40B4-BE49-F238E27FC236}">
                      <a16:creationId xmlns:a16="http://schemas.microsoft.com/office/drawing/2014/main" id="{F86F0B81-3561-4526-B76D-48EE3E2A5AEB}"/>
                    </a:ext>
                  </a:extLst>
                </p:cNvPr>
                <p:cNvSpPr txBox="1"/>
                <p:nvPr/>
              </p:nvSpPr>
              <p:spPr>
                <a:xfrm>
                  <a:off x="4076317" y="3032534"/>
                  <a:ext cx="1266505" cy="170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200">
                      <a:solidFill>
                        <a:schemeClr val="tx2">
                          <a:lumMod val="75000"/>
                        </a:schemeClr>
                      </a:solidFill>
                      <a:latin typeface="Arial Rounded MT Bold" panose="020F070403050403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1F497D">
                          <a:lumMod val="75000"/>
                        </a:srgbClr>
                      </a:solidFill>
                      <a:effectLst/>
                      <a:uLnTx/>
                      <a:uFillTx/>
                      <a:latin typeface="Arial Rounded MT Bold" panose="020F0704030504030204" pitchFamily="34" charset="0"/>
                      <a:ea typeface="Arial Unicode MS"/>
                      <a:cs typeface="+mn-cs"/>
                    </a:rPr>
                    <a:t>Temperature</a:t>
                  </a:r>
                  <a:endPara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75000"/>
                      </a:srgbClr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37" name="Rounded Rectangle 8">
                  <a:extLst>
                    <a:ext uri="{FF2B5EF4-FFF2-40B4-BE49-F238E27FC236}">
                      <a16:creationId xmlns:a16="http://schemas.microsoft.com/office/drawing/2014/main" id="{6B25E7A5-4580-4C47-89B9-0795625B0E91}"/>
                    </a:ext>
                  </a:extLst>
                </p:cNvPr>
                <p:cNvSpPr/>
                <p:nvPr/>
              </p:nvSpPr>
              <p:spPr>
                <a:xfrm>
                  <a:off x="4209072" y="3348924"/>
                  <a:ext cx="1000996" cy="78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140" h="1872209">
                      <a:moveTo>
                        <a:pt x="630071" y="0"/>
                      </a:moveTo>
                      <a:lnTo>
                        <a:pt x="799749" y="292548"/>
                      </a:lnTo>
                      <a:lnTo>
                        <a:pt x="1107260" y="292548"/>
                      </a:lnTo>
                      <a:cubicBezTo>
                        <a:pt x="1191693" y="292548"/>
                        <a:pt x="1260140" y="360995"/>
                        <a:pt x="1260140" y="445428"/>
                      </a:cubicBezTo>
                      <a:lnTo>
                        <a:pt x="1260140" y="1719329"/>
                      </a:lnTo>
                      <a:cubicBezTo>
                        <a:pt x="1260140" y="1803762"/>
                        <a:pt x="1191693" y="1872209"/>
                        <a:pt x="1107260" y="1872209"/>
                      </a:cubicBezTo>
                      <a:lnTo>
                        <a:pt x="152880" y="1872209"/>
                      </a:lnTo>
                      <a:cubicBezTo>
                        <a:pt x="68447" y="1872209"/>
                        <a:pt x="0" y="1803762"/>
                        <a:pt x="0" y="1719329"/>
                      </a:cubicBezTo>
                      <a:lnTo>
                        <a:pt x="0" y="445428"/>
                      </a:lnTo>
                      <a:cubicBezTo>
                        <a:pt x="0" y="360995"/>
                        <a:pt x="68447" y="292548"/>
                        <a:pt x="152880" y="292548"/>
                      </a:cubicBezTo>
                      <a:lnTo>
                        <a:pt x="460393" y="292548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12700" cap="flat" cmpd="sng" algn="ctr"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ysClr val="window" lastClr="FFFFFF">
                          <a:alpha val="98000"/>
                          <a:lumMod val="0"/>
                          <a:lumOff val="100000"/>
                        </a:sysClr>
                      </a:gs>
                    </a:gsLst>
                    <a:lin ang="8100000" scaled="1"/>
                    <a:tileRect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38" name="TextBox 126">
                  <a:extLst>
                    <a:ext uri="{FF2B5EF4-FFF2-40B4-BE49-F238E27FC236}">
                      <a16:creationId xmlns:a16="http://schemas.microsoft.com/office/drawing/2014/main" id="{F86F0B81-3561-4526-B76D-48EE3E2A5AEB}"/>
                    </a:ext>
                  </a:extLst>
                </p:cNvPr>
                <p:cNvSpPr txBox="1"/>
                <p:nvPr/>
              </p:nvSpPr>
              <p:spPr>
                <a:xfrm>
                  <a:off x="3763952" y="3728553"/>
                  <a:ext cx="1891235" cy="170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600">
                      <a:solidFill>
                        <a:schemeClr val="bg1">
                          <a:lumMod val="95000"/>
                        </a:schemeClr>
                      </a:solidFill>
                      <a:latin typeface="Arial Rounded MT Bold" panose="020F0704030504030204" pitchFamily="34" charset="0"/>
                    </a:defRPr>
                  </a:lvl1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Arial Rounded MT Bold" panose="020F0704030504030204" pitchFamily="34" charset="0"/>
                      <a:ea typeface="Arial Unicode MS"/>
                      <a:cs typeface="+mn-cs"/>
                    </a:rPr>
                    <a:t>-0.065</a:t>
                  </a:r>
                </a:p>
              </p:txBody>
            </p:sp>
            <p:grpSp>
              <p:nvGrpSpPr>
                <p:cNvPr id="239" name="Group 156"/>
                <p:cNvGrpSpPr/>
                <p:nvPr/>
              </p:nvGrpSpPr>
              <p:grpSpPr>
                <a:xfrm>
                  <a:off x="4197311" y="4272001"/>
                  <a:ext cx="967085" cy="452400"/>
                  <a:chOff x="150503" y="4272001"/>
                  <a:chExt cx="967085" cy="452400"/>
                </a:xfrm>
              </p:grpSpPr>
              <p:sp>
                <p:nvSpPr>
                  <p:cNvPr id="240" name="Rounded Rectangle 157"/>
                  <p:cNvSpPr/>
                  <p:nvPr/>
                </p:nvSpPr>
                <p:spPr>
                  <a:xfrm>
                    <a:off x="150503" y="4272001"/>
                    <a:ext cx="967085" cy="452400"/>
                  </a:xfrm>
                  <a:prstGeom prst="roundRect">
                    <a:avLst/>
                  </a:prstGeom>
                  <a:noFill/>
                  <a:ln w="28575" cap="flat" cmpd="sng" algn="ctr">
                    <a:solidFill>
                      <a:srgbClr val="00B05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E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Arial Unicode MS"/>
                      <a:cs typeface="+mn-cs"/>
                    </a:endParaRPr>
                  </a:p>
                </p:txBody>
              </p:sp>
              <p:sp>
                <p:nvSpPr>
                  <p:cNvPr id="241" name="TextBox 158">
                    <a:extLst>
                      <a:ext uri="{FF2B5EF4-FFF2-40B4-BE49-F238E27FC236}">
                        <a16:creationId xmlns:a16="http://schemas.microsoft.com/office/drawing/2014/main" id="{F86F0B81-3561-4526-B76D-48EE3E2A5AEB}"/>
                      </a:ext>
                    </a:extLst>
                  </p:cNvPr>
                  <p:cNvSpPr txBox="1"/>
                  <p:nvPr/>
                </p:nvSpPr>
                <p:spPr>
                  <a:xfrm>
                    <a:off x="219437" y="4421045"/>
                    <a:ext cx="781497" cy="1708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200">
                        <a:solidFill>
                          <a:schemeClr val="tx2">
                            <a:lumMod val="75000"/>
                          </a:schemeClr>
                        </a:solidFill>
                        <a:latin typeface="Arial Rounded MT Bold" panose="020F0704030504030204" pitchFamily="34" charset="0"/>
                      </a:defRPr>
                    </a:lvl1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Arial Rounded MT Bold" panose="020F0704030504030204" pitchFamily="34" charset="0"/>
                        <a:ea typeface="Arial Unicode MS"/>
                        <a:cs typeface="+mn-cs"/>
                      </a:rPr>
                      <a:t>1.24</a:t>
                    </a:r>
                  </a:p>
                </p:txBody>
              </p:sp>
            </p:grpSp>
          </p:grpSp>
        </p:grpSp>
        <p:cxnSp>
          <p:nvCxnSpPr>
            <p:cNvPr id="283" name="Straight Connector 10"/>
            <p:cNvCxnSpPr/>
            <p:nvPr/>
          </p:nvCxnSpPr>
          <p:spPr>
            <a:xfrm>
              <a:off x="18272567" y="3504544"/>
              <a:ext cx="1264249" cy="74579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107"/>
            <p:cNvCxnSpPr/>
            <p:nvPr/>
          </p:nvCxnSpPr>
          <p:spPr>
            <a:xfrm flipH="1">
              <a:off x="18439190" y="3504544"/>
              <a:ext cx="1241642" cy="75299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TextBox 110">
            <a:extLst>
              <a:ext uri="{FF2B5EF4-FFF2-40B4-BE49-F238E27FC236}">
                <a16:creationId xmlns:a16="http://schemas.microsoft.com/office/drawing/2014/main" id="{F86F0B81-3561-4526-B76D-48EE3E2A5AEB}"/>
              </a:ext>
            </a:extLst>
          </p:cNvPr>
          <p:cNvSpPr txBox="1"/>
          <p:nvPr/>
        </p:nvSpPr>
        <p:spPr>
          <a:xfrm>
            <a:off x="611700" y="7177970"/>
            <a:ext cx="3731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Arial Unicode MS"/>
                <a:cs typeface="+mn-cs"/>
              </a:rPr>
              <a:t>Coefficient de corrélation</a:t>
            </a:r>
          </a:p>
        </p:txBody>
      </p:sp>
      <p:sp>
        <p:nvSpPr>
          <p:cNvPr id="295" name="TextBox 110">
            <a:extLst>
              <a:ext uri="{FF2B5EF4-FFF2-40B4-BE49-F238E27FC236}">
                <a16:creationId xmlns:a16="http://schemas.microsoft.com/office/drawing/2014/main" id="{F86F0B81-3561-4526-B76D-48EE3E2A5AEB}"/>
              </a:ext>
            </a:extLst>
          </p:cNvPr>
          <p:cNvSpPr txBox="1"/>
          <p:nvPr/>
        </p:nvSpPr>
        <p:spPr>
          <a:xfrm>
            <a:off x="539692" y="8751810"/>
            <a:ext cx="3731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baseline="0" dirty="0">
                <a:solidFill>
                  <a:srgbClr val="1F497D">
                    <a:lumMod val="75000"/>
                  </a:srgbClr>
                </a:solidFill>
                <a:ea typeface="Arial Unicode MS"/>
                <a:cs typeface="+mn-cs"/>
              </a:rPr>
              <a:t>Écart-type 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ea typeface="Arial Unicode MS"/>
              <a:cs typeface="+mn-cs"/>
            </a:endParaRPr>
          </a:p>
        </p:txBody>
      </p:sp>
      <p:sp>
        <p:nvSpPr>
          <p:cNvPr id="42" name="Text Box 1">
            <a:extLst>
              <a:ext uri="{FF2B5EF4-FFF2-40B4-BE49-F238E27FC236}">
                <a16:creationId xmlns:a16="http://schemas.microsoft.com/office/drawing/2014/main" id="{C256A789-2451-4EF4-985C-0C424C5CB30F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29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46" name="Flowchart: Connector 25">
            <a:extLst>
              <a:ext uri="{FF2B5EF4-FFF2-40B4-BE49-F238E27FC236}">
                <a16:creationId xmlns:a16="http://schemas.microsoft.com/office/drawing/2014/main" id="{3EFB2E09-AA8B-4E32-B324-887CA4371FDF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4C012-1570-4EE3-B2EC-44E9FC6DBF87}"/>
              </a:ext>
            </a:extLst>
          </p:cNvPr>
          <p:cNvSpPr/>
          <p:nvPr/>
        </p:nvSpPr>
        <p:spPr>
          <a:xfrm>
            <a:off x="3737808" y="1450709"/>
            <a:ext cx="59497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Sélection des variables</a:t>
            </a:r>
          </a:p>
        </p:txBody>
      </p:sp>
      <p:pic>
        <p:nvPicPr>
          <p:cNvPr id="4" name="Graphique 3" descr="Pluie contour">
            <a:extLst>
              <a:ext uri="{FF2B5EF4-FFF2-40B4-BE49-F238E27FC236}">
                <a16:creationId xmlns:a16="http://schemas.microsoft.com/office/drawing/2014/main" id="{49793404-AC92-4077-A9E6-C87A5772D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70540" y="3851807"/>
            <a:ext cx="2066696" cy="2066696"/>
          </a:xfrm>
          <a:prstGeom prst="rect">
            <a:avLst/>
          </a:prstGeom>
        </p:spPr>
      </p:pic>
      <p:pic>
        <p:nvPicPr>
          <p:cNvPr id="6" name="Graphique 5" descr="Carte avec repère avec un remplissage uni">
            <a:extLst>
              <a:ext uri="{FF2B5EF4-FFF2-40B4-BE49-F238E27FC236}">
                <a16:creationId xmlns:a16="http://schemas.microsoft.com/office/drawing/2014/main" id="{CAF62288-80E6-4879-9CAA-6F1E926DA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2268" y="3736151"/>
            <a:ext cx="1863140" cy="1986598"/>
          </a:xfrm>
          <a:prstGeom prst="rect">
            <a:avLst/>
          </a:prstGeom>
        </p:spPr>
      </p:pic>
      <p:pic>
        <p:nvPicPr>
          <p:cNvPr id="8" name="Graphique 7" descr="Calendrier journalier avec un remplissage uni">
            <a:extLst>
              <a:ext uri="{FF2B5EF4-FFF2-40B4-BE49-F238E27FC236}">
                <a16:creationId xmlns:a16="http://schemas.microsoft.com/office/drawing/2014/main" id="{3D3FCCA9-01F7-46EF-9FCE-0363295B2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0761" y="3881169"/>
            <a:ext cx="1862992" cy="1862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D05290-F20A-49AD-888B-418200F3E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815" y="1052214"/>
            <a:ext cx="1013613" cy="10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47C62430-6980-4468-AD17-568DE9216357}"/>
              </a:ext>
            </a:extLst>
          </p:cNvPr>
          <p:cNvGrpSpPr/>
          <p:nvPr/>
        </p:nvGrpSpPr>
        <p:grpSpPr>
          <a:xfrm>
            <a:off x="2353245" y="3423698"/>
            <a:ext cx="25896537" cy="9266950"/>
            <a:chOff x="3575628" y="4383818"/>
            <a:chExt cx="23310468" cy="8289487"/>
          </a:xfrm>
        </p:grpSpPr>
        <p:sp>
          <p:nvSpPr>
            <p:cNvPr id="35865" name="Text Box 25">
              <a:extLst>
                <a:ext uri="{FF2B5EF4-FFF2-40B4-BE49-F238E27FC236}">
                  <a16:creationId xmlns:a16="http://schemas.microsoft.com/office/drawing/2014/main" id="{634B0FC5-6E2F-42D8-B007-236371DB5C2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135796" y="6799812"/>
              <a:ext cx="8750300" cy="389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eaLnBrk="1">
                <a:defRPr/>
              </a:pPr>
              <a:r>
                <a:rPr lang="fr-FR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Nom de la région dans l'État</a:t>
              </a:r>
              <a:endParaRPr lang="x-none" altLang="x-none" dirty="0"/>
            </a:p>
          </p:txBody>
        </p:sp>
        <p:sp>
          <p:nvSpPr>
            <p:cNvPr id="35875" name="Text Box 35">
              <a:extLst>
                <a:ext uri="{FF2B5EF4-FFF2-40B4-BE49-F238E27FC236}">
                  <a16:creationId xmlns:a16="http://schemas.microsoft.com/office/drawing/2014/main" id="{9024164B-FE72-48AD-AB06-16C6FFAC44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21326" y="10210400"/>
              <a:ext cx="8750300" cy="389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eaLnBrk="1">
                <a:defRPr/>
              </a:pPr>
              <a:r>
                <a:rPr lang="fr-FR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La saison de culture</a:t>
              </a:r>
              <a:endParaRPr lang="x-none" altLang="x-none" dirty="0"/>
            </a:p>
          </p:txBody>
        </p:sp>
        <p:sp>
          <p:nvSpPr>
            <p:cNvPr id="56" name="Text Box 30">
              <a:extLst>
                <a:ext uri="{FF2B5EF4-FFF2-40B4-BE49-F238E27FC236}">
                  <a16:creationId xmlns:a16="http://schemas.microsoft.com/office/drawing/2014/main" id="{D794B3B6-986C-40AF-847F-E932954A3D7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973544" y="8614908"/>
              <a:ext cx="8750300" cy="389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eaLnBrk="1">
                <a:defRPr/>
              </a:pPr>
              <a:r>
                <a:rPr lang="fr-FR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Année de culture</a:t>
              </a:r>
              <a:endParaRPr lang="x-none" altLang="x-none" dirty="0"/>
            </a:p>
          </p:txBody>
        </p:sp>
        <p:sp>
          <p:nvSpPr>
            <p:cNvPr id="61" name="Text Box 20">
              <a:extLst>
                <a:ext uri="{FF2B5EF4-FFF2-40B4-BE49-F238E27FC236}">
                  <a16:creationId xmlns:a16="http://schemas.microsoft.com/office/drawing/2014/main" id="{50EC54F3-A7C8-45DF-B978-B31F264C10B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001214" y="5174765"/>
              <a:ext cx="8750300" cy="389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eaLnBrk="1">
                <a:defRPr/>
              </a:pPr>
              <a:r>
                <a:rPr lang="fr-FR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Nom de l‘état indien</a:t>
              </a:r>
              <a:endParaRPr lang="x-none" altLang="x-none" dirty="0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51D3D7D-0DCD-4EC8-BDA1-6F93409498F5}"/>
                </a:ext>
              </a:extLst>
            </p:cNvPr>
            <p:cNvGrpSpPr/>
            <p:nvPr/>
          </p:nvGrpSpPr>
          <p:grpSpPr>
            <a:xfrm>
              <a:off x="3575628" y="4383818"/>
              <a:ext cx="17801109" cy="8289487"/>
              <a:chOff x="3575628" y="4383818"/>
              <a:chExt cx="17801109" cy="8289487"/>
            </a:xfrm>
          </p:grpSpPr>
          <p:sp>
            <p:nvSpPr>
              <p:cNvPr id="35842" name="Oval 2">
                <a:extLst>
                  <a:ext uri="{FF2B5EF4-FFF2-40B4-BE49-F238E27FC236}">
                    <a16:creationId xmlns:a16="http://schemas.microsoft.com/office/drawing/2014/main" id="{0C14B713-4966-484C-B12A-98B407425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6879" y="5723717"/>
                <a:ext cx="4169622" cy="4247898"/>
              </a:xfrm>
              <a:prstGeom prst="ellipse">
                <a:avLst/>
              </a:prstGeom>
              <a:noFill/>
              <a:ln w="63500" cap="flat" cmpd="sng">
                <a:solidFill>
                  <a:srgbClr val="C0C6CD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20" rIns="45720" anchor="ctr"/>
              <a:lstStyle>
                <a:lvl1pPr defTabSz="455613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marL="742950" indent="-285750" defTabSz="455613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marL="1143000" indent="-228600" defTabSz="455613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marL="1600200" indent="-228600" defTabSz="455613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marL="2057400" indent="-228600" defTabSz="455613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marL="2514600" indent="-228600" defTabSz="455613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marL="2971800" indent="-228600" defTabSz="455613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marL="3429000" indent="-228600" defTabSz="455613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marL="3886200" indent="-228600" defTabSz="455613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fr-FR" altLang="fr-FR" sz="2200" baseline="0">
                  <a:solidFill>
                    <a:srgbClr val="77716C"/>
                  </a:solidFill>
                  <a:latin typeface="Open Sans Light" charset="0"/>
                  <a:ea typeface="Open Sans Light" charset="0"/>
                  <a:cs typeface="Open Sans Light" charset="0"/>
                  <a:sym typeface="Open Sans Light" charset="0"/>
                </a:endParaRPr>
              </a:p>
            </p:txBody>
          </p:sp>
          <p:sp>
            <p:nvSpPr>
              <p:cNvPr id="35844" name="Oval 4">
                <a:extLst>
                  <a:ext uri="{FF2B5EF4-FFF2-40B4-BE49-F238E27FC236}">
                    <a16:creationId xmlns:a16="http://schemas.microsoft.com/office/drawing/2014/main" id="{815BBE47-3181-49A9-8C0B-B5F512E53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8193" y="4383818"/>
                <a:ext cx="6711606" cy="6837600"/>
              </a:xfrm>
              <a:prstGeom prst="ellipse">
                <a:avLst/>
              </a:prstGeom>
              <a:noFill/>
              <a:ln w="50800" cap="flat" cmpd="sng">
                <a:solidFill>
                  <a:srgbClr val="E0E4E6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fr-FR" altLang="fr-FR" sz="2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grpSp>
            <p:nvGrpSpPr>
              <p:cNvPr id="39941" name="Group 5">
                <a:extLst>
                  <a:ext uri="{FF2B5EF4-FFF2-40B4-BE49-F238E27FC236}">
                    <a16:creationId xmlns:a16="http://schemas.microsoft.com/office/drawing/2014/main" id="{A524FACF-50C4-4DCB-AA40-8475F2B5BA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51910" y="9993759"/>
                <a:ext cx="495220" cy="504518"/>
                <a:chOff x="0" y="0"/>
                <a:chExt cx="692266" cy="692266"/>
              </a:xfrm>
            </p:grpSpPr>
            <p:sp>
              <p:nvSpPr>
                <p:cNvPr id="2" name="Oval 6">
                  <a:extLst>
                    <a:ext uri="{FF2B5EF4-FFF2-40B4-BE49-F238E27FC236}">
                      <a16:creationId xmlns:a16="http://schemas.microsoft.com/office/drawing/2014/main" id="{F5B41DF2-C452-4CD6-93A8-04FB0D4F6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692266" cy="692266"/>
                </a:xfrm>
                <a:prstGeom prst="ellipse">
                  <a:avLst/>
                </a:prstGeom>
                <a:solidFill>
                  <a:srgbClr val="7CDB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1pPr>
                  <a:lvl2pPr marL="742950" indent="-28575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2pPr>
                  <a:lvl3pPr marL="11430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3pPr>
                  <a:lvl4pPr marL="16002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4pPr>
                  <a:lvl5pPr marL="20574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5pPr>
                  <a:lvl6pPr marL="25146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6pPr>
                  <a:lvl7pPr marL="29718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7pPr>
                  <a:lvl8pPr marL="34290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8pPr>
                  <a:lvl9pPr marL="38862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9pPr>
                </a:lstStyle>
                <a:p>
                  <a:pPr algn="ctr" eaLnBrk="1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:endParaRPr lang="fr-FR" altLang="fr-FR" sz="2200" baseline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" name="AutoShape 7">
                  <a:extLst>
                    <a:ext uri="{FF2B5EF4-FFF2-40B4-BE49-F238E27FC236}">
                      <a16:creationId xmlns:a16="http://schemas.microsoft.com/office/drawing/2014/main" id="{DFC1B96D-BE31-42F6-B872-3E04757DA8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859" y="227051"/>
                  <a:ext cx="155601" cy="263569"/>
                </a:xfrm>
                <a:custGeom>
                  <a:avLst/>
                  <a:gdLst>
                    <a:gd name="T0" fmla="*/ 77801 w 21600"/>
                    <a:gd name="T1" fmla="*/ 131785 h 21600"/>
                    <a:gd name="T2" fmla="*/ 77801 w 21600"/>
                    <a:gd name="T3" fmla="*/ 131785 h 21600"/>
                    <a:gd name="T4" fmla="*/ 77801 w 21600"/>
                    <a:gd name="T5" fmla="*/ 131785 h 21600"/>
                    <a:gd name="T6" fmla="*/ 77801 w 21600"/>
                    <a:gd name="T7" fmla="*/ 13178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64" y="10695"/>
                      </a:moveTo>
                      <a:lnTo>
                        <a:pt x="18164" y="2274"/>
                      </a:lnTo>
                      <a:lnTo>
                        <a:pt x="19847" y="2274"/>
                      </a:lnTo>
                      <a:lnTo>
                        <a:pt x="19847" y="0"/>
                      </a:lnTo>
                      <a:lnTo>
                        <a:pt x="2034" y="0"/>
                      </a:lnTo>
                      <a:lnTo>
                        <a:pt x="2034" y="2274"/>
                      </a:lnTo>
                      <a:lnTo>
                        <a:pt x="3787" y="2274"/>
                      </a:lnTo>
                      <a:lnTo>
                        <a:pt x="3787" y="10695"/>
                      </a:lnTo>
                      <a:lnTo>
                        <a:pt x="0" y="12968"/>
                      </a:lnTo>
                      <a:lnTo>
                        <a:pt x="0" y="14989"/>
                      </a:lnTo>
                      <a:lnTo>
                        <a:pt x="9608" y="14989"/>
                      </a:lnTo>
                      <a:lnTo>
                        <a:pt x="9608" y="21600"/>
                      </a:lnTo>
                      <a:lnTo>
                        <a:pt x="12343" y="21600"/>
                      </a:lnTo>
                      <a:lnTo>
                        <a:pt x="12343" y="14989"/>
                      </a:lnTo>
                      <a:lnTo>
                        <a:pt x="21600" y="14989"/>
                      </a:lnTo>
                      <a:lnTo>
                        <a:pt x="21600" y="12968"/>
                      </a:lnTo>
                      <a:lnTo>
                        <a:pt x="18164" y="10695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45720" rIns="45720" anchor="ctr"/>
                <a:lstStyle/>
                <a:p>
                  <a:endParaRPr lang="fr-FR" sz="2200"/>
                </a:p>
              </p:txBody>
            </p:sp>
          </p:grpSp>
          <p:grpSp>
            <p:nvGrpSpPr>
              <p:cNvPr id="39942" name="Group 8">
                <a:extLst>
                  <a:ext uri="{FF2B5EF4-FFF2-40B4-BE49-F238E27FC236}">
                    <a16:creationId xmlns:a16="http://schemas.microsoft.com/office/drawing/2014/main" id="{E185A5C6-F3CC-4CE3-84AA-A5924B4094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56500" y="5140689"/>
                <a:ext cx="495220" cy="504518"/>
                <a:chOff x="0" y="0"/>
                <a:chExt cx="692266" cy="692266"/>
              </a:xfrm>
            </p:grpSpPr>
            <p:sp>
              <p:nvSpPr>
                <p:cNvPr id="35849" name="Oval 9">
                  <a:extLst>
                    <a:ext uri="{FF2B5EF4-FFF2-40B4-BE49-F238E27FC236}">
                      <a16:creationId xmlns:a16="http://schemas.microsoft.com/office/drawing/2014/main" id="{63788823-EAA1-4DA7-8607-E8FF1C53FB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692266" cy="692266"/>
                </a:xfrm>
                <a:prstGeom prst="ellipse">
                  <a:avLst/>
                </a:prstGeom>
                <a:solidFill>
                  <a:srgbClr val="7CDB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1pPr>
                  <a:lvl2pPr marL="742950" indent="-28575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2pPr>
                  <a:lvl3pPr marL="11430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3pPr>
                  <a:lvl4pPr marL="16002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4pPr>
                  <a:lvl5pPr marL="20574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5pPr>
                  <a:lvl6pPr marL="25146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6pPr>
                  <a:lvl7pPr marL="29718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7pPr>
                  <a:lvl8pPr marL="34290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8pPr>
                  <a:lvl9pPr marL="38862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9pPr>
                </a:lstStyle>
                <a:p>
                  <a:pPr algn="ctr" eaLnBrk="1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:endParaRPr lang="fr-FR" altLang="fr-FR" sz="2200" baseline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5850" name="AutoShape 10">
                  <a:extLst>
                    <a:ext uri="{FF2B5EF4-FFF2-40B4-BE49-F238E27FC236}">
                      <a16:creationId xmlns:a16="http://schemas.microsoft.com/office/drawing/2014/main" id="{152BC20F-C719-4486-80D7-D4389A145A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814" y="219112"/>
                  <a:ext cx="247692" cy="228638"/>
                </a:xfrm>
                <a:custGeom>
                  <a:avLst/>
                  <a:gdLst>
                    <a:gd name="T0" fmla="*/ 123846 w 21600"/>
                    <a:gd name="T1" fmla="*/ 114319 h 21600"/>
                    <a:gd name="T2" fmla="*/ 123846 w 21600"/>
                    <a:gd name="T3" fmla="*/ 114319 h 21600"/>
                    <a:gd name="T4" fmla="*/ 123846 w 21600"/>
                    <a:gd name="T5" fmla="*/ 114319 h 21600"/>
                    <a:gd name="T6" fmla="*/ 123846 w 21600"/>
                    <a:gd name="T7" fmla="*/ 114319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3950" y="21600"/>
                      </a:lnTo>
                      <a:lnTo>
                        <a:pt x="3950" y="8656"/>
                      </a:lnTo>
                      <a:lnTo>
                        <a:pt x="0" y="8656"/>
                      </a:lnTo>
                      <a:lnTo>
                        <a:pt x="0" y="21600"/>
                      </a:lnTo>
                      <a:close/>
                      <a:moveTo>
                        <a:pt x="21600" y="9649"/>
                      </a:moveTo>
                      <a:cubicBezTo>
                        <a:pt x="21600" y="8418"/>
                        <a:pt x="20658" y="7624"/>
                        <a:pt x="19534" y="7624"/>
                      </a:cubicBezTo>
                      <a:lnTo>
                        <a:pt x="13337" y="7624"/>
                      </a:lnTo>
                      <a:lnTo>
                        <a:pt x="14460" y="2462"/>
                      </a:lnTo>
                      <a:lnTo>
                        <a:pt x="14460" y="2263"/>
                      </a:lnTo>
                      <a:cubicBezTo>
                        <a:pt x="14460" y="1826"/>
                        <a:pt x="14279" y="1429"/>
                        <a:pt x="14098" y="1032"/>
                      </a:cubicBezTo>
                      <a:lnTo>
                        <a:pt x="12974" y="0"/>
                      </a:lnTo>
                      <a:lnTo>
                        <a:pt x="6379" y="6988"/>
                      </a:lnTo>
                      <a:cubicBezTo>
                        <a:pt x="6016" y="7385"/>
                        <a:pt x="5835" y="8021"/>
                        <a:pt x="5835" y="8656"/>
                      </a:cubicBezTo>
                      <a:lnTo>
                        <a:pt x="5835" y="19337"/>
                      </a:lnTo>
                      <a:cubicBezTo>
                        <a:pt x="5835" y="20568"/>
                        <a:pt x="6777" y="21600"/>
                        <a:pt x="7901" y="21600"/>
                      </a:cubicBezTo>
                      <a:lnTo>
                        <a:pt x="16707" y="21600"/>
                      </a:lnTo>
                      <a:cubicBezTo>
                        <a:pt x="17468" y="21600"/>
                        <a:pt x="18230" y="21004"/>
                        <a:pt x="18411" y="20171"/>
                      </a:cubicBezTo>
                      <a:lnTo>
                        <a:pt x="21419" y="12547"/>
                      </a:lnTo>
                      <a:cubicBezTo>
                        <a:pt x="21419" y="12349"/>
                        <a:pt x="21419" y="12150"/>
                        <a:pt x="21419" y="11713"/>
                      </a:cubicBezTo>
                      <a:lnTo>
                        <a:pt x="21419" y="9649"/>
                      </a:lnTo>
                      <a:lnTo>
                        <a:pt x="21600" y="964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45720" rIns="45720" anchor="ctr"/>
                <a:lstStyle/>
                <a:p>
                  <a:endParaRPr lang="fr-FR" sz="2200"/>
                </a:p>
              </p:txBody>
            </p:sp>
          </p:grpSp>
          <p:grpSp>
            <p:nvGrpSpPr>
              <p:cNvPr id="39943" name="Group 11">
                <a:extLst>
                  <a:ext uri="{FF2B5EF4-FFF2-40B4-BE49-F238E27FC236}">
                    <a16:creationId xmlns:a16="http://schemas.microsoft.com/office/drawing/2014/main" id="{0E6CEDFE-41B2-4E97-B6ED-1B28CCD23C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38478" y="6754633"/>
                <a:ext cx="495220" cy="504518"/>
                <a:chOff x="0" y="0"/>
                <a:chExt cx="692266" cy="692266"/>
              </a:xfrm>
            </p:grpSpPr>
            <p:sp>
              <p:nvSpPr>
                <p:cNvPr id="35852" name="Oval 12">
                  <a:extLst>
                    <a:ext uri="{FF2B5EF4-FFF2-40B4-BE49-F238E27FC236}">
                      <a16:creationId xmlns:a16="http://schemas.microsoft.com/office/drawing/2014/main" id="{DE33A0A4-9C4D-4F99-A3F0-937A261B2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692266" cy="692266"/>
                </a:xfrm>
                <a:prstGeom prst="ellipse">
                  <a:avLst/>
                </a:prstGeom>
                <a:solidFill>
                  <a:srgbClr val="7CDB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1pPr>
                  <a:lvl2pPr marL="742950" indent="-28575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2pPr>
                  <a:lvl3pPr marL="11430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3pPr>
                  <a:lvl4pPr marL="16002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4pPr>
                  <a:lvl5pPr marL="20574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5pPr>
                  <a:lvl6pPr marL="25146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6pPr>
                  <a:lvl7pPr marL="29718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7pPr>
                  <a:lvl8pPr marL="34290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8pPr>
                  <a:lvl9pPr marL="38862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9pPr>
                </a:lstStyle>
                <a:p>
                  <a:pPr algn="ctr" eaLnBrk="1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:endParaRPr lang="fr-FR" altLang="fr-FR" sz="2200" baseline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5853" name="AutoShape 13">
                  <a:extLst>
                    <a:ext uri="{FF2B5EF4-FFF2-40B4-BE49-F238E27FC236}">
                      <a16:creationId xmlns:a16="http://schemas.microsoft.com/office/drawing/2014/main" id="{04003753-A799-47CF-8C34-99C9FFDEF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2231801">
                  <a:off x="215936" y="273096"/>
                  <a:ext cx="277859" cy="154014"/>
                </a:xfrm>
                <a:custGeom>
                  <a:avLst/>
                  <a:gdLst>
                    <a:gd name="T0" fmla="*/ 138930 w 21600"/>
                    <a:gd name="T1" fmla="*/ 77007 h 21600"/>
                    <a:gd name="T2" fmla="*/ 138930 w 21600"/>
                    <a:gd name="T3" fmla="*/ 77007 h 21600"/>
                    <a:gd name="T4" fmla="*/ 138930 w 21600"/>
                    <a:gd name="T5" fmla="*/ 77007 h 21600"/>
                    <a:gd name="T6" fmla="*/ 138930 w 21600"/>
                    <a:gd name="T7" fmla="*/ 77007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5980" y="21600"/>
                      </a:moveTo>
                      <a:cubicBezTo>
                        <a:pt x="2683" y="21600"/>
                        <a:pt x="0" y="16783"/>
                        <a:pt x="0" y="10800"/>
                      </a:cubicBezTo>
                      <a:cubicBezTo>
                        <a:pt x="0" y="4817"/>
                        <a:pt x="2683" y="0"/>
                        <a:pt x="5980" y="0"/>
                      </a:cubicBezTo>
                      <a:lnTo>
                        <a:pt x="17269" y="0"/>
                      </a:lnTo>
                      <a:cubicBezTo>
                        <a:pt x="19532" y="0"/>
                        <a:pt x="21600" y="3499"/>
                        <a:pt x="21600" y="7808"/>
                      </a:cubicBezTo>
                      <a:cubicBezTo>
                        <a:pt x="21600" y="12118"/>
                        <a:pt x="19532" y="15668"/>
                        <a:pt x="17269" y="15668"/>
                      </a:cubicBezTo>
                      <a:lnTo>
                        <a:pt x="8020" y="15668"/>
                      </a:lnTo>
                      <a:cubicBezTo>
                        <a:pt x="6595" y="15668"/>
                        <a:pt x="5365" y="13386"/>
                        <a:pt x="5365" y="10800"/>
                      </a:cubicBezTo>
                      <a:cubicBezTo>
                        <a:pt x="5365" y="8163"/>
                        <a:pt x="6595" y="5932"/>
                        <a:pt x="8020" y="5932"/>
                      </a:cubicBezTo>
                      <a:lnTo>
                        <a:pt x="16235" y="5932"/>
                      </a:lnTo>
                      <a:lnTo>
                        <a:pt x="16235" y="8924"/>
                      </a:lnTo>
                      <a:lnTo>
                        <a:pt x="8020" y="8924"/>
                      </a:lnTo>
                      <a:cubicBezTo>
                        <a:pt x="7405" y="8924"/>
                        <a:pt x="6986" y="9685"/>
                        <a:pt x="6986" y="10800"/>
                      </a:cubicBezTo>
                      <a:cubicBezTo>
                        <a:pt x="6986" y="11915"/>
                        <a:pt x="7405" y="12676"/>
                        <a:pt x="8020" y="12676"/>
                      </a:cubicBezTo>
                      <a:lnTo>
                        <a:pt x="17269" y="12676"/>
                      </a:lnTo>
                      <a:cubicBezTo>
                        <a:pt x="18722" y="12676"/>
                        <a:pt x="19951" y="10597"/>
                        <a:pt x="19951" y="7808"/>
                      </a:cubicBezTo>
                      <a:cubicBezTo>
                        <a:pt x="19951" y="5020"/>
                        <a:pt x="18722" y="2941"/>
                        <a:pt x="17269" y="2941"/>
                      </a:cubicBezTo>
                      <a:lnTo>
                        <a:pt x="5980" y="2941"/>
                      </a:lnTo>
                      <a:cubicBezTo>
                        <a:pt x="3493" y="2941"/>
                        <a:pt x="1649" y="6490"/>
                        <a:pt x="1649" y="10800"/>
                      </a:cubicBezTo>
                      <a:cubicBezTo>
                        <a:pt x="1649" y="15059"/>
                        <a:pt x="3493" y="18608"/>
                        <a:pt x="5980" y="18608"/>
                      </a:cubicBezTo>
                      <a:lnTo>
                        <a:pt x="16235" y="18608"/>
                      </a:lnTo>
                      <a:lnTo>
                        <a:pt x="16235" y="21600"/>
                      </a:lnTo>
                      <a:lnTo>
                        <a:pt x="5980" y="2160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45720" rIns="45720" anchor="ctr"/>
                <a:lstStyle/>
                <a:p>
                  <a:endParaRPr lang="fr-FR" sz="2200"/>
                </a:p>
              </p:txBody>
            </p:sp>
          </p:grpSp>
          <p:grpSp>
            <p:nvGrpSpPr>
              <p:cNvPr id="39944" name="Group 14">
                <a:extLst>
                  <a:ext uri="{FF2B5EF4-FFF2-40B4-BE49-F238E27FC236}">
                    <a16:creationId xmlns:a16="http://schemas.microsoft.com/office/drawing/2014/main" id="{8D58E77B-86FB-43EB-87D8-C08E67AC4A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48830" y="8483507"/>
                <a:ext cx="495220" cy="504518"/>
                <a:chOff x="0" y="0"/>
                <a:chExt cx="692266" cy="692266"/>
              </a:xfrm>
            </p:grpSpPr>
            <p:sp>
              <p:nvSpPr>
                <p:cNvPr id="35855" name="Oval 15">
                  <a:extLst>
                    <a:ext uri="{FF2B5EF4-FFF2-40B4-BE49-F238E27FC236}">
                      <a16:creationId xmlns:a16="http://schemas.microsoft.com/office/drawing/2014/main" id="{53E3F55A-BC64-4AAA-957A-31B68A0F9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692266" cy="692266"/>
                </a:xfrm>
                <a:prstGeom prst="ellipse">
                  <a:avLst/>
                </a:prstGeom>
                <a:solidFill>
                  <a:srgbClr val="7CDB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1pPr>
                  <a:lvl2pPr marL="742950" indent="-28575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2pPr>
                  <a:lvl3pPr marL="11430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3pPr>
                  <a:lvl4pPr marL="16002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4pPr>
                  <a:lvl5pPr marL="20574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5pPr>
                  <a:lvl6pPr marL="25146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6pPr>
                  <a:lvl7pPr marL="29718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7pPr>
                  <a:lvl8pPr marL="34290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8pPr>
                  <a:lvl9pPr marL="38862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9pPr>
                </a:lstStyle>
                <a:p>
                  <a:pPr algn="ctr" eaLnBrk="1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:endParaRPr lang="fr-FR" altLang="fr-FR" sz="2200" baseline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5856" name="AutoShape 16">
                  <a:extLst>
                    <a:ext uri="{FF2B5EF4-FFF2-40B4-BE49-F238E27FC236}">
                      <a16:creationId xmlns:a16="http://schemas.microsoft.com/office/drawing/2014/main" id="{23497CE1-A6A1-4F6D-99D6-C719874638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507" y="236577"/>
                  <a:ext cx="201647" cy="228638"/>
                </a:xfrm>
                <a:custGeom>
                  <a:avLst/>
                  <a:gdLst>
                    <a:gd name="T0" fmla="*/ 100824 w 21600"/>
                    <a:gd name="T1" fmla="*/ 114319 h 21600"/>
                    <a:gd name="T2" fmla="*/ 100824 w 21600"/>
                    <a:gd name="T3" fmla="*/ 114319 h 21600"/>
                    <a:gd name="T4" fmla="*/ 100824 w 21600"/>
                    <a:gd name="T5" fmla="*/ 114319 h 21600"/>
                    <a:gd name="T6" fmla="*/ 100824 w 21600"/>
                    <a:gd name="T7" fmla="*/ 114319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380" y="2662"/>
                      </a:moveTo>
                      <a:lnTo>
                        <a:pt x="12869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3005" y="21600"/>
                      </a:lnTo>
                      <a:lnTo>
                        <a:pt x="3005" y="12659"/>
                      </a:lnTo>
                      <a:lnTo>
                        <a:pt x="10942" y="12659"/>
                      </a:lnTo>
                      <a:lnTo>
                        <a:pt x="11509" y="15321"/>
                      </a:lnTo>
                      <a:lnTo>
                        <a:pt x="21600" y="15321"/>
                      </a:lnTo>
                      <a:lnTo>
                        <a:pt x="21600" y="2662"/>
                      </a:lnTo>
                      <a:lnTo>
                        <a:pt x="13380" y="266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45720" rIns="45720" anchor="ctr"/>
                <a:lstStyle/>
                <a:p>
                  <a:endParaRPr lang="fr-FR" sz="2200"/>
                </a:p>
              </p:txBody>
            </p:sp>
          </p:grpSp>
          <p:sp>
            <p:nvSpPr>
              <p:cNvPr id="35859" name="Rectangle 19">
                <a:extLst>
                  <a:ext uri="{FF2B5EF4-FFF2-40B4-BE49-F238E27FC236}">
                    <a16:creationId xmlns:a16="http://schemas.microsoft.com/office/drawing/2014/main" id="{E75ECE1E-024C-4E5B-A91E-282C6F56A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7333" y="5270971"/>
                <a:ext cx="4922838" cy="2832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lnSpc>
                    <a:spcPct val="70000"/>
                  </a:lnSpc>
                  <a:defRPr/>
                </a:pPr>
                <a:r>
                  <a:rPr lang="fr-FR" altLang="x-none" b="1" baseline="33000" dirty="0">
                    <a:solidFill>
                      <a:srgbClr val="3F434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State</a:t>
                </a:r>
                <a:endParaRPr lang="x-none" altLang="x-none" b="1" baseline="33000" dirty="0">
                  <a:solidFill>
                    <a:srgbClr val="3F434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61" name="Line 21">
                <a:extLst>
                  <a:ext uri="{FF2B5EF4-FFF2-40B4-BE49-F238E27FC236}">
                    <a16:creationId xmlns:a16="http://schemas.microsoft.com/office/drawing/2014/main" id="{89051ED3-9252-4FC5-BECE-FE74BE2420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97735" y="5497576"/>
                <a:ext cx="1911350" cy="0"/>
              </a:xfrm>
              <a:prstGeom prst="line">
                <a:avLst/>
              </a:prstGeom>
              <a:noFill/>
              <a:ln w="38100" cap="flat" cmpd="sng">
                <a:solidFill>
                  <a:srgbClr val="C0C6CD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2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5864" name="Rectangle 24">
                <a:extLst>
                  <a:ext uri="{FF2B5EF4-FFF2-40B4-BE49-F238E27FC236}">
                    <a16:creationId xmlns:a16="http://schemas.microsoft.com/office/drawing/2014/main" id="{CB18774F-1117-4830-88DE-0AD00414A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25249" y="6895606"/>
                <a:ext cx="4922838" cy="2832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lnSpc>
                    <a:spcPct val="70000"/>
                  </a:lnSpc>
                  <a:defRPr/>
                </a:pPr>
                <a:r>
                  <a:rPr lang="fr-FR" altLang="x-none" b="1" baseline="33000" dirty="0">
                    <a:solidFill>
                      <a:srgbClr val="3F434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District</a:t>
                </a:r>
                <a:endParaRPr lang="x-none" altLang="x-none" b="1" baseline="33000" dirty="0">
                  <a:solidFill>
                    <a:srgbClr val="3F434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66" name="Line 26">
                <a:extLst>
                  <a:ext uri="{FF2B5EF4-FFF2-40B4-BE49-F238E27FC236}">
                    <a16:creationId xmlns:a16="http://schemas.microsoft.com/office/drawing/2014/main" id="{8067ADB2-75DC-40ED-A7BF-2A548F1FD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53409" y="7154482"/>
                <a:ext cx="1911350" cy="0"/>
              </a:xfrm>
              <a:prstGeom prst="line">
                <a:avLst/>
              </a:prstGeom>
              <a:noFill/>
              <a:ln w="38100" cap="flat" cmpd="sng">
                <a:solidFill>
                  <a:srgbClr val="C0C6CD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2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5869" name="Rectangle 29">
                <a:extLst>
                  <a:ext uri="{FF2B5EF4-FFF2-40B4-BE49-F238E27FC236}">
                    <a16:creationId xmlns:a16="http://schemas.microsoft.com/office/drawing/2014/main" id="{EE8D97D7-11AF-43EC-9019-56111815B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3899" y="8641012"/>
                <a:ext cx="4922838" cy="2832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lnSpc>
                    <a:spcPct val="70000"/>
                  </a:lnSpc>
                  <a:defRPr/>
                </a:pPr>
                <a:r>
                  <a:rPr lang="fr-FR" altLang="x-none" b="1" baseline="33000" dirty="0" err="1">
                    <a:solidFill>
                      <a:srgbClr val="3F434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Year</a:t>
                </a:r>
                <a:endParaRPr lang="x-none" altLang="x-none" b="1" baseline="33000" dirty="0">
                  <a:solidFill>
                    <a:srgbClr val="3F434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70" name="Text Box 30">
                <a:extLst>
                  <a:ext uri="{FF2B5EF4-FFF2-40B4-BE49-F238E27FC236}">
                    <a16:creationId xmlns:a16="http://schemas.microsoft.com/office/drawing/2014/main" id="{0CF25840-5239-4555-AF5F-52C75424620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200107" y="8653051"/>
                <a:ext cx="8750300" cy="348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eaLnBrk="1">
                  <a:defRPr/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Production de la culture</a:t>
                </a:r>
                <a:endParaRPr lang="x-none" altLang="x-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71" name="Line 31">
                <a:extLst>
                  <a:ext uri="{FF2B5EF4-FFF2-40B4-BE49-F238E27FC236}">
                    <a16:creationId xmlns:a16="http://schemas.microsoft.com/office/drawing/2014/main" id="{913800C2-D818-408D-B256-F6CBC36F1F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44051" y="8912044"/>
                <a:ext cx="1911350" cy="0"/>
              </a:xfrm>
              <a:prstGeom prst="line">
                <a:avLst/>
              </a:prstGeom>
              <a:noFill/>
              <a:ln w="38100" cap="flat" cmpd="sng">
                <a:solidFill>
                  <a:srgbClr val="C0C6CD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2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5874" name="Rectangle 34">
                <a:extLst>
                  <a:ext uri="{FF2B5EF4-FFF2-40B4-BE49-F238E27FC236}">
                    <a16:creationId xmlns:a16="http://schemas.microsoft.com/office/drawing/2014/main" id="{F9404AB3-2023-4024-9C63-2D5982983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7333" y="10233638"/>
                <a:ext cx="4922838" cy="2832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lnSpc>
                    <a:spcPct val="70000"/>
                  </a:lnSpc>
                  <a:defRPr/>
                </a:pPr>
                <a:r>
                  <a:rPr lang="fr-FR" altLang="x-none" b="1" baseline="33000" dirty="0" err="1">
                    <a:solidFill>
                      <a:srgbClr val="3F434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Season</a:t>
                </a:r>
                <a:endParaRPr lang="x-none" altLang="x-none" b="1" baseline="33000" dirty="0">
                  <a:solidFill>
                    <a:srgbClr val="3F434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76" name="Line 36">
                <a:extLst>
                  <a:ext uri="{FF2B5EF4-FFF2-40B4-BE49-F238E27FC236}">
                    <a16:creationId xmlns:a16="http://schemas.microsoft.com/office/drawing/2014/main" id="{167BD7EC-E809-4B75-A365-5D130A3484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47131" y="10498274"/>
                <a:ext cx="1911350" cy="0"/>
              </a:xfrm>
              <a:prstGeom prst="line">
                <a:avLst/>
              </a:prstGeom>
              <a:noFill/>
              <a:ln w="38100" cap="flat" cmpd="sng">
                <a:solidFill>
                  <a:srgbClr val="C0C6CD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2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0" name="AutoShape 4">
                <a:extLst>
                  <a:ext uri="{FF2B5EF4-FFF2-40B4-BE49-F238E27FC236}">
                    <a16:creationId xmlns:a16="http://schemas.microsoft.com/office/drawing/2014/main" id="{527F9E0C-A819-4D7C-A07F-FF9CF8434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6205" y="5960131"/>
                <a:ext cx="2301874" cy="3775074"/>
              </a:xfrm>
              <a:custGeom>
                <a:avLst/>
                <a:gdLst>
                  <a:gd name="T0" fmla="*/ 575441 w 20823"/>
                  <a:gd name="T1" fmla="*/ 943769 h 21600"/>
                  <a:gd name="T2" fmla="*/ 575441 w 20823"/>
                  <a:gd name="T3" fmla="*/ 943769 h 21600"/>
                  <a:gd name="T4" fmla="*/ 575441 w 20823"/>
                  <a:gd name="T5" fmla="*/ 943769 h 21600"/>
                  <a:gd name="T6" fmla="*/ 575441 w 20823"/>
                  <a:gd name="T7" fmla="*/ 94376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823" h="21600">
                    <a:moveTo>
                      <a:pt x="10437" y="0"/>
                    </a:moveTo>
                    <a:cubicBezTo>
                      <a:pt x="10209" y="349"/>
                      <a:pt x="9992" y="701"/>
                      <a:pt x="9785" y="1055"/>
                    </a:cubicBezTo>
                    <a:cubicBezTo>
                      <a:pt x="9134" y="2174"/>
                      <a:pt x="8544" y="3309"/>
                      <a:pt x="8048" y="4460"/>
                    </a:cubicBezTo>
                    <a:cubicBezTo>
                      <a:pt x="7263" y="6282"/>
                      <a:pt x="6863" y="8162"/>
                      <a:pt x="6696" y="10045"/>
                    </a:cubicBezTo>
                    <a:cubicBezTo>
                      <a:pt x="6662" y="10431"/>
                      <a:pt x="6921" y="10803"/>
                      <a:pt x="7404" y="11039"/>
                    </a:cubicBezTo>
                    <a:cubicBezTo>
                      <a:pt x="7777" y="11220"/>
                      <a:pt x="8248" y="11303"/>
                      <a:pt x="8714" y="11267"/>
                    </a:cubicBezTo>
                    <a:cubicBezTo>
                      <a:pt x="10659" y="11115"/>
                      <a:pt x="12576" y="10844"/>
                      <a:pt x="14438" y="10457"/>
                    </a:cubicBezTo>
                    <a:cubicBezTo>
                      <a:pt x="15624" y="10211"/>
                      <a:pt x="16781" y="9914"/>
                      <a:pt x="17909" y="9578"/>
                    </a:cubicBezTo>
                    <a:cubicBezTo>
                      <a:pt x="17244" y="8800"/>
                      <a:pt x="16544" y="8033"/>
                      <a:pt x="15839" y="7268"/>
                    </a:cubicBezTo>
                    <a:cubicBezTo>
                      <a:pt x="14743" y="6079"/>
                      <a:pt x="13642" y="4891"/>
                      <a:pt x="12697" y="3651"/>
                    </a:cubicBezTo>
                    <a:cubicBezTo>
                      <a:pt x="11798" y="2472"/>
                      <a:pt x="11042" y="1252"/>
                      <a:pt x="10437" y="0"/>
                    </a:cubicBezTo>
                    <a:close/>
                    <a:moveTo>
                      <a:pt x="5563" y="6788"/>
                    </a:moveTo>
                    <a:cubicBezTo>
                      <a:pt x="5309" y="7082"/>
                      <a:pt x="5051" y="7376"/>
                      <a:pt x="4786" y="7666"/>
                    </a:cubicBezTo>
                    <a:cubicBezTo>
                      <a:pt x="3573" y="8995"/>
                      <a:pt x="2235" y="10288"/>
                      <a:pt x="1274" y="11689"/>
                    </a:cubicBezTo>
                    <a:cubicBezTo>
                      <a:pt x="1316" y="11689"/>
                      <a:pt x="1357" y="11691"/>
                      <a:pt x="1399" y="11692"/>
                    </a:cubicBezTo>
                    <a:cubicBezTo>
                      <a:pt x="2064" y="11702"/>
                      <a:pt x="2729" y="11705"/>
                      <a:pt x="3394" y="11702"/>
                    </a:cubicBezTo>
                    <a:cubicBezTo>
                      <a:pt x="3928" y="11691"/>
                      <a:pt x="4433" y="11545"/>
                      <a:pt x="4796" y="11297"/>
                    </a:cubicBezTo>
                    <a:cubicBezTo>
                      <a:pt x="5117" y="11078"/>
                      <a:pt x="5304" y="10794"/>
                      <a:pt x="5324" y="10496"/>
                    </a:cubicBezTo>
                    <a:lnTo>
                      <a:pt x="5563" y="6788"/>
                    </a:lnTo>
                    <a:close/>
                    <a:moveTo>
                      <a:pt x="18578" y="10382"/>
                    </a:moveTo>
                    <a:cubicBezTo>
                      <a:pt x="17184" y="10768"/>
                      <a:pt x="15760" y="11111"/>
                      <a:pt x="14312" y="11406"/>
                    </a:cubicBezTo>
                    <a:cubicBezTo>
                      <a:pt x="13447" y="11582"/>
                      <a:pt x="12570" y="11742"/>
                      <a:pt x="11687" y="11872"/>
                    </a:cubicBezTo>
                    <a:cubicBezTo>
                      <a:pt x="10859" y="11994"/>
                      <a:pt x="10026" y="12089"/>
                      <a:pt x="9181" y="12159"/>
                    </a:cubicBezTo>
                    <a:cubicBezTo>
                      <a:pt x="8950" y="12185"/>
                      <a:pt x="8722" y="12211"/>
                      <a:pt x="8496" y="12239"/>
                    </a:cubicBezTo>
                    <a:cubicBezTo>
                      <a:pt x="8277" y="12266"/>
                      <a:pt x="8054" y="12295"/>
                      <a:pt x="7852" y="12362"/>
                    </a:cubicBezTo>
                    <a:cubicBezTo>
                      <a:pt x="7410" y="12508"/>
                      <a:pt x="7145" y="12804"/>
                      <a:pt x="7176" y="13119"/>
                    </a:cubicBezTo>
                    <a:cubicBezTo>
                      <a:pt x="7413" y="14906"/>
                      <a:pt x="8275" y="16638"/>
                      <a:pt x="9696" y="18189"/>
                    </a:cubicBezTo>
                    <a:cubicBezTo>
                      <a:pt x="10752" y="19340"/>
                      <a:pt x="12101" y="20370"/>
                      <a:pt x="13684" y="21242"/>
                    </a:cubicBezTo>
                    <a:cubicBezTo>
                      <a:pt x="18325" y="20235"/>
                      <a:pt x="21483" y="17253"/>
                      <a:pt x="20705" y="13965"/>
                    </a:cubicBezTo>
                    <a:cubicBezTo>
                      <a:pt x="20505" y="13118"/>
                      <a:pt x="20014" y="12315"/>
                      <a:pt x="19458" y="11535"/>
                    </a:cubicBezTo>
                    <a:cubicBezTo>
                      <a:pt x="19181" y="11145"/>
                      <a:pt x="18884" y="10762"/>
                      <a:pt x="18578" y="10382"/>
                    </a:cubicBezTo>
                    <a:close/>
                    <a:moveTo>
                      <a:pt x="937" y="12216"/>
                    </a:moveTo>
                    <a:cubicBezTo>
                      <a:pt x="865" y="12336"/>
                      <a:pt x="788" y="12454"/>
                      <a:pt x="723" y="12576"/>
                    </a:cubicBezTo>
                    <a:cubicBezTo>
                      <a:pt x="177" y="13595"/>
                      <a:pt x="-117" y="14667"/>
                      <a:pt x="44" y="15739"/>
                    </a:cubicBezTo>
                    <a:cubicBezTo>
                      <a:pt x="524" y="18930"/>
                      <a:pt x="4610" y="21424"/>
                      <a:pt x="9664" y="21595"/>
                    </a:cubicBezTo>
                    <a:cubicBezTo>
                      <a:pt x="9768" y="21599"/>
                      <a:pt x="9870" y="21598"/>
                      <a:pt x="9974" y="21600"/>
                    </a:cubicBezTo>
                    <a:cubicBezTo>
                      <a:pt x="9013" y="20489"/>
                      <a:pt x="8206" y="19328"/>
                      <a:pt x="7580" y="18125"/>
                    </a:cubicBezTo>
                    <a:cubicBezTo>
                      <a:pt x="6845" y="16715"/>
                      <a:pt x="6353" y="15259"/>
                      <a:pt x="6108" y="13782"/>
                    </a:cubicBezTo>
                    <a:cubicBezTo>
                      <a:pt x="6074" y="13606"/>
                      <a:pt x="5998" y="13437"/>
                      <a:pt x="5886" y="13277"/>
                    </a:cubicBezTo>
                    <a:cubicBezTo>
                      <a:pt x="5774" y="13116"/>
                      <a:pt x="5626" y="12966"/>
                      <a:pt x="5449" y="12828"/>
                    </a:cubicBezTo>
                    <a:cubicBezTo>
                      <a:pt x="5268" y="12687"/>
                      <a:pt x="5061" y="12560"/>
                      <a:pt x="4818" y="12467"/>
                    </a:cubicBezTo>
                    <a:cubicBezTo>
                      <a:pt x="4542" y="12361"/>
                      <a:pt x="4226" y="12301"/>
                      <a:pt x="3900" y="12293"/>
                    </a:cubicBezTo>
                    <a:lnTo>
                      <a:pt x="937" y="12216"/>
                    </a:lnTo>
                    <a:close/>
                  </a:path>
                </a:pathLst>
              </a:custGeom>
              <a:solidFill>
                <a:srgbClr val="83DC81"/>
              </a:solidFill>
              <a:ln>
                <a:noFill/>
              </a:ln>
              <a:effectLst/>
            </p:spPr>
            <p:txBody>
              <a:bodyPr lIns="101600" tIns="101600" rIns="101600" bIns="101600" anchor="ctr"/>
              <a:lstStyle/>
              <a:p>
                <a:endParaRPr lang="fr-FR" sz="5600" dirty="0"/>
              </a:p>
            </p:txBody>
          </p:sp>
          <p:grpSp>
            <p:nvGrpSpPr>
              <p:cNvPr id="31" name="Group 8">
                <a:extLst>
                  <a:ext uri="{FF2B5EF4-FFF2-40B4-BE49-F238E27FC236}">
                    <a16:creationId xmlns:a16="http://schemas.microsoft.com/office/drawing/2014/main" id="{B196EE0B-E300-4844-A038-47056B36BF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91658" y="5131431"/>
                <a:ext cx="495220" cy="504518"/>
                <a:chOff x="0" y="0"/>
                <a:chExt cx="692266" cy="692266"/>
              </a:xfrm>
            </p:grpSpPr>
            <p:sp>
              <p:nvSpPr>
                <p:cNvPr id="32" name="Oval 9">
                  <a:extLst>
                    <a:ext uri="{FF2B5EF4-FFF2-40B4-BE49-F238E27FC236}">
                      <a16:creationId xmlns:a16="http://schemas.microsoft.com/office/drawing/2014/main" id="{B6A1B62B-B42F-476E-8EF9-2A7B989D9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692266" cy="692266"/>
                </a:xfrm>
                <a:prstGeom prst="ellipse">
                  <a:avLst/>
                </a:prstGeom>
                <a:solidFill>
                  <a:srgbClr val="7CDB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1pPr>
                  <a:lvl2pPr marL="742950" indent="-28575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2pPr>
                  <a:lvl3pPr marL="11430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3pPr>
                  <a:lvl4pPr marL="16002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4pPr>
                  <a:lvl5pPr marL="20574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5pPr>
                  <a:lvl6pPr marL="25146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6pPr>
                  <a:lvl7pPr marL="29718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7pPr>
                  <a:lvl8pPr marL="34290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8pPr>
                  <a:lvl9pPr marL="38862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9pPr>
                </a:lstStyle>
                <a:p>
                  <a:pPr algn="ctr" eaLnBrk="1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:endParaRPr lang="fr-FR" altLang="fr-FR" sz="2200" baseline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3" name="AutoShape 10">
                  <a:extLst>
                    <a:ext uri="{FF2B5EF4-FFF2-40B4-BE49-F238E27FC236}">
                      <a16:creationId xmlns:a16="http://schemas.microsoft.com/office/drawing/2014/main" id="{5DE74DC5-F1F1-4802-B165-75DE6DFC6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814" y="219112"/>
                  <a:ext cx="247692" cy="228638"/>
                </a:xfrm>
                <a:custGeom>
                  <a:avLst/>
                  <a:gdLst>
                    <a:gd name="T0" fmla="*/ 123846 w 21600"/>
                    <a:gd name="T1" fmla="*/ 114319 h 21600"/>
                    <a:gd name="T2" fmla="*/ 123846 w 21600"/>
                    <a:gd name="T3" fmla="*/ 114319 h 21600"/>
                    <a:gd name="T4" fmla="*/ 123846 w 21600"/>
                    <a:gd name="T5" fmla="*/ 114319 h 21600"/>
                    <a:gd name="T6" fmla="*/ 123846 w 21600"/>
                    <a:gd name="T7" fmla="*/ 114319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3950" y="21600"/>
                      </a:lnTo>
                      <a:lnTo>
                        <a:pt x="3950" y="8656"/>
                      </a:lnTo>
                      <a:lnTo>
                        <a:pt x="0" y="8656"/>
                      </a:lnTo>
                      <a:lnTo>
                        <a:pt x="0" y="21600"/>
                      </a:lnTo>
                      <a:close/>
                      <a:moveTo>
                        <a:pt x="21600" y="9649"/>
                      </a:moveTo>
                      <a:cubicBezTo>
                        <a:pt x="21600" y="8418"/>
                        <a:pt x="20658" y="7624"/>
                        <a:pt x="19534" y="7624"/>
                      </a:cubicBezTo>
                      <a:lnTo>
                        <a:pt x="13337" y="7624"/>
                      </a:lnTo>
                      <a:lnTo>
                        <a:pt x="14460" y="2462"/>
                      </a:lnTo>
                      <a:lnTo>
                        <a:pt x="14460" y="2263"/>
                      </a:lnTo>
                      <a:cubicBezTo>
                        <a:pt x="14460" y="1826"/>
                        <a:pt x="14279" y="1429"/>
                        <a:pt x="14098" y="1032"/>
                      </a:cubicBezTo>
                      <a:lnTo>
                        <a:pt x="12974" y="0"/>
                      </a:lnTo>
                      <a:lnTo>
                        <a:pt x="6379" y="6988"/>
                      </a:lnTo>
                      <a:cubicBezTo>
                        <a:pt x="6016" y="7385"/>
                        <a:pt x="5835" y="8021"/>
                        <a:pt x="5835" y="8656"/>
                      </a:cubicBezTo>
                      <a:lnTo>
                        <a:pt x="5835" y="19337"/>
                      </a:lnTo>
                      <a:cubicBezTo>
                        <a:pt x="5835" y="20568"/>
                        <a:pt x="6777" y="21600"/>
                        <a:pt x="7901" y="21600"/>
                      </a:cubicBezTo>
                      <a:lnTo>
                        <a:pt x="16707" y="21600"/>
                      </a:lnTo>
                      <a:cubicBezTo>
                        <a:pt x="17468" y="21600"/>
                        <a:pt x="18230" y="21004"/>
                        <a:pt x="18411" y="20171"/>
                      </a:cubicBezTo>
                      <a:lnTo>
                        <a:pt x="21419" y="12547"/>
                      </a:lnTo>
                      <a:cubicBezTo>
                        <a:pt x="21419" y="12349"/>
                        <a:pt x="21419" y="12150"/>
                        <a:pt x="21419" y="11713"/>
                      </a:cubicBezTo>
                      <a:lnTo>
                        <a:pt x="21419" y="9649"/>
                      </a:lnTo>
                      <a:lnTo>
                        <a:pt x="21600" y="964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45720" rIns="45720" anchor="ctr"/>
                <a:lstStyle/>
                <a:p>
                  <a:endParaRPr lang="fr-FR" sz="2200"/>
                </a:p>
              </p:txBody>
            </p:sp>
          </p:grpSp>
          <p:grpSp>
            <p:nvGrpSpPr>
              <p:cNvPr id="34" name="Group 11">
                <a:extLst>
                  <a:ext uri="{FF2B5EF4-FFF2-40B4-BE49-F238E27FC236}">
                    <a16:creationId xmlns:a16="http://schemas.microsoft.com/office/drawing/2014/main" id="{08A49728-BE0C-439C-982B-55F503CFC3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44250" y="6770659"/>
                <a:ext cx="495220" cy="504518"/>
                <a:chOff x="0" y="0"/>
                <a:chExt cx="692266" cy="692266"/>
              </a:xfrm>
            </p:grpSpPr>
            <p:sp>
              <p:nvSpPr>
                <p:cNvPr id="35" name="Oval 12">
                  <a:extLst>
                    <a:ext uri="{FF2B5EF4-FFF2-40B4-BE49-F238E27FC236}">
                      <a16:creationId xmlns:a16="http://schemas.microsoft.com/office/drawing/2014/main" id="{294EA37F-F356-421A-B4D3-54C732593D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692266" cy="692266"/>
                </a:xfrm>
                <a:prstGeom prst="ellipse">
                  <a:avLst/>
                </a:prstGeom>
                <a:solidFill>
                  <a:srgbClr val="7CDB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1pPr>
                  <a:lvl2pPr marL="742950" indent="-28575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2pPr>
                  <a:lvl3pPr marL="11430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3pPr>
                  <a:lvl4pPr marL="16002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4pPr>
                  <a:lvl5pPr marL="20574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5pPr>
                  <a:lvl6pPr marL="25146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6pPr>
                  <a:lvl7pPr marL="29718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7pPr>
                  <a:lvl8pPr marL="34290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8pPr>
                  <a:lvl9pPr marL="38862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9pPr>
                </a:lstStyle>
                <a:p>
                  <a:pPr algn="ctr" eaLnBrk="1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:endParaRPr lang="fr-FR" altLang="fr-FR" sz="2200" baseline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6" name="AutoShape 13">
                  <a:extLst>
                    <a:ext uri="{FF2B5EF4-FFF2-40B4-BE49-F238E27FC236}">
                      <a16:creationId xmlns:a16="http://schemas.microsoft.com/office/drawing/2014/main" id="{55FB1E1C-A09C-4036-869F-E6E04136E6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2231801">
                  <a:off x="215936" y="273096"/>
                  <a:ext cx="277859" cy="154014"/>
                </a:xfrm>
                <a:custGeom>
                  <a:avLst/>
                  <a:gdLst>
                    <a:gd name="T0" fmla="*/ 138930 w 21600"/>
                    <a:gd name="T1" fmla="*/ 77007 h 21600"/>
                    <a:gd name="T2" fmla="*/ 138930 w 21600"/>
                    <a:gd name="T3" fmla="*/ 77007 h 21600"/>
                    <a:gd name="T4" fmla="*/ 138930 w 21600"/>
                    <a:gd name="T5" fmla="*/ 77007 h 21600"/>
                    <a:gd name="T6" fmla="*/ 138930 w 21600"/>
                    <a:gd name="T7" fmla="*/ 77007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5980" y="21600"/>
                      </a:moveTo>
                      <a:cubicBezTo>
                        <a:pt x="2683" y="21600"/>
                        <a:pt x="0" y="16783"/>
                        <a:pt x="0" y="10800"/>
                      </a:cubicBezTo>
                      <a:cubicBezTo>
                        <a:pt x="0" y="4817"/>
                        <a:pt x="2683" y="0"/>
                        <a:pt x="5980" y="0"/>
                      </a:cubicBezTo>
                      <a:lnTo>
                        <a:pt x="17269" y="0"/>
                      </a:lnTo>
                      <a:cubicBezTo>
                        <a:pt x="19532" y="0"/>
                        <a:pt x="21600" y="3499"/>
                        <a:pt x="21600" y="7808"/>
                      </a:cubicBezTo>
                      <a:cubicBezTo>
                        <a:pt x="21600" y="12118"/>
                        <a:pt x="19532" y="15668"/>
                        <a:pt x="17269" y="15668"/>
                      </a:cubicBezTo>
                      <a:lnTo>
                        <a:pt x="8020" y="15668"/>
                      </a:lnTo>
                      <a:cubicBezTo>
                        <a:pt x="6595" y="15668"/>
                        <a:pt x="5365" y="13386"/>
                        <a:pt x="5365" y="10800"/>
                      </a:cubicBezTo>
                      <a:cubicBezTo>
                        <a:pt x="5365" y="8163"/>
                        <a:pt x="6595" y="5932"/>
                        <a:pt x="8020" y="5932"/>
                      </a:cubicBezTo>
                      <a:lnTo>
                        <a:pt x="16235" y="5932"/>
                      </a:lnTo>
                      <a:lnTo>
                        <a:pt x="16235" y="8924"/>
                      </a:lnTo>
                      <a:lnTo>
                        <a:pt x="8020" y="8924"/>
                      </a:lnTo>
                      <a:cubicBezTo>
                        <a:pt x="7405" y="8924"/>
                        <a:pt x="6986" y="9685"/>
                        <a:pt x="6986" y="10800"/>
                      </a:cubicBezTo>
                      <a:cubicBezTo>
                        <a:pt x="6986" y="11915"/>
                        <a:pt x="7405" y="12676"/>
                        <a:pt x="8020" y="12676"/>
                      </a:cubicBezTo>
                      <a:lnTo>
                        <a:pt x="17269" y="12676"/>
                      </a:lnTo>
                      <a:cubicBezTo>
                        <a:pt x="18722" y="12676"/>
                        <a:pt x="19951" y="10597"/>
                        <a:pt x="19951" y="7808"/>
                      </a:cubicBezTo>
                      <a:cubicBezTo>
                        <a:pt x="19951" y="5020"/>
                        <a:pt x="18722" y="2941"/>
                        <a:pt x="17269" y="2941"/>
                      </a:cubicBezTo>
                      <a:lnTo>
                        <a:pt x="5980" y="2941"/>
                      </a:lnTo>
                      <a:cubicBezTo>
                        <a:pt x="3493" y="2941"/>
                        <a:pt x="1649" y="6490"/>
                        <a:pt x="1649" y="10800"/>
                      </a:cubicBezTo>
                      <a:cubicBezTo>
                        <a:pt x="1649" y="15059"/>
                        <a:pt x="3493" y="18608"/>
                        <a:pt x="5980" y="18608"/>
                      </a:cubicBezTo>
                      <a:lnTo>
                        <a:pt x="16235" y="18608"/>
                      </a:lnTo>
                      <a:lnTo>
                        <a:pt x="16235" y="21600"/>
                      </a:lnTo>
                      <a:lnTo>
                        <a:pt x="5980" y="2160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45720" rIns="45720" anchor="ctr"/>
                <a:lstStyle/>
                <a:p>
                  <a:endParaRPr lang="fr-FR" sz="2200"/>
                </a:p>
              </p:txBody>
            </p:sp>
          </p:grpSp>
          <p:grpSp>
            <p:nvGrpSpPr>
              <p:cNvPr id="37" name="Group 14">
                <a:extLst>
                  <a:ext uri="{FF2B5EF4-FFF2-40B4-BE49-F238E27FC236}">
                    <a16:creationId xmlns:a16="http://schemas.microsoft.com/office/drawing/2014/main" id="{A27D5EAD-DEA1-4F85-A369-BBAE01F3AD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63940" y="8522325"/>
                <a:ext cx="495220" cy="504518"/>
                <a:chOff x="0" y="0"/>
                <a:chExt cx="692266" cy="692266"/>
              </a:xfrm>
            </p:grpSpPr>
            <p:sp>
              <p:nvSpPr>
                <p:cNvPr id="38" name="Oval 15">
                  <a:extLst>
                    <a:ext uri="{FF2B5EF4-FFF2-40B4-BE49-F238E27FC236}">
                      <a16:creationId xmlns:a16="http://schemas.microsoft.com/office/drawing/2014/main" id="{7DC3C2FF-B0AF-43BF-80F7-C45B04542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692266" cy="692266"/>
                </a:xfrm>
                <a:prstGeom prst="ellipse">
                  <a:avLst/>
                </a:prstGeom>
                <a:solidFill>
                  <a:srgbClr val="7CDB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1pPr>
                  <a:lvl2pPr marL="742950" indent="-28575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2pPr>
                  <a:lvl3pPr marL="11430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3pPr>
                  <a:lvl4pPr marL="16002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4pPr>
                  <a:lvl5pPr marL="20574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5pPr>
                  <a:lvl6pPr marL="25146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6pPr>
                  <a:lvl7pPr marL="29718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7pPr>
                  <a:lvl8pPr marL="34290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8pPr>
                  <a:lvl9pPr marL="38862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9pPr>
                </a:lstStyle>
                <a:p>
                  <a:pPr algn="ctr" eaLnBrk="1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:endParaRPr lang="fr-FR" altLang="fr-FR" sz="2200" baseline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9" name="AutoShape 16">
                  <a:extLst>
                    <a:ext uri="{FF2B5EF4-FFF2-40B4-BE49-F238E27FC236}">
                      <a16:creationId xmlns:a16="http://schemas.microsoft.com/office/drawing/2014/main" id="{68C9730B-DC56-45AD-9DC4-966468F2F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507" y="236577"/>
                  <a:ext cx="201647" cy="228638"/>
                </a:xfrm>
                <a:custGeom>
                  <a:avLst/>
                  <a:gdLst>
                    <a:gd name="T0" fmla="*/ 100824 w 21600"/>
                    <a:gd name="T1" fmla="*/ 114319 h 21600"/>
                    <a:gd name="T2" fmla="*/ 100824 w 21600"/>
                    <a:gd name="T3" fmla="*/ 114319 h 21600"/>
                    <a:gd name="T4" fmla="*/ 100824 w 21600"/>
                    <a:gd name="T5" fmla="*/ 114319 h 21600"/>
                    <a:gd name="T6" fmla="*/ 100824 w 21600"/>
                    <a:gd name="T7" fmla="*/ 114319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380" y="2662"/>
                      </a:moveTo>
                      <a:lnTo>
                        <a:pt x="12869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3005" y="21600"/>
                      </a:lnTo>
                      <a:lnTo>
                        <a:pt x="3005" y="12659"/>
                      </a:lnTo>
                      <a:lnTo>
                        <a:pt x="10942" y="12659"/>
                      </a:lnTo>
                      <a:lnTo>
                        <a:pt x="11509" y="15321"/>
                      </a:lnTo>
                      <a:lnTo>
                        <a:pt x="21600" y="15321"/>
                      </a:lnTo>
                      <a:lnTo>
                        <a:pt x="21600" y="2662"/>
                      </a:lnTo>
                      <a:lnTo>
                        <a:pt x="13380" y="266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45720" rIns="45720" anchor="ctr"/>
                <a:lstStyle/>
                <a:p>
                  <a:endParaRPr lang="fr-FR" sz="2200"/>
                </a:p>
              </p:txBody>
            </p:sp>
          </p:grpSp>
          <p:grpSp>
            <p:nvGrpSpPr>
              <p:cNvPr id="40" name="Group 5">
                <a:extLst>
                  <a:ext uri="{FF2B5EF4-FFF2-40B4-BE49-F238E27FC236}">
                    <a16:creationId xmlns:a16="http://schemas.microsoft.com/office/drawing/2014/main" id="{D7796C7F-41A5-45DD-9D4C-75A225586E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93834" y="9993757"/>
                <a:ext cx="495220" cy="504518"/>
                <a:chOff x="0" y="0"/>
                <a:chExt cx="692266" cy="692266"/>
              </a:xfrm>
            </p:grpSpPr>
            <p:sp>
              <p:nvSpPr>
                <p:cNvPr id="41" name="Oval 6">
                  <a:extLst>
                    <a:ext uri="{FF2B5EF4-FFF2-40B4-BE49-F238E27FC236}">
                      <a16:creationId xmlns:a16="http://schemas.microsoft.com/office/drawing/2014/main" id="{1D0521CB-664F-4050-A90A-54F82B59E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692266" cy="692266"/>
                </a:xfrm>
                <a:prstGeom prst="ellipse">
                  <a:avLst/>
                </a:prstGeom>
                <a:solidFill>
                  <a:srgbClr val="7CDB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1pPr>
                  <a:lvl2pPr marL="742950" indent="-28575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2pPr>
                  <a:lvl3pPr marL="11430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3pPr>
                  <a:lvl4pPr marL="16002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4pPr>
                  <a:lvl5pPr marL="20574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5pPr>
                  <a:lvl6pPr marL="25146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6pPr>
                  <a:lvl7pPr marL="29718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7pPr>
                  <a:lvl8pPr marL="34290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8pPr>
                  <a:lvl9pPr marL="38862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9pPr>
                </a:lstStyle>
                <a:p>
                  <a:pPr algn="ctr" eaLnBrk="1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:endParaRPr lang="fr-FR" altLang="fr-FR" sz="2200" baseline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2" name="AutoShape 7">
                  <a:extLst>
                    <a:ext uri="{FF2B5EF4-FFF2-40B4-BE49-F238E27FC236}">
                      <a16:creationId xmlns:a16="http://schemas.microsoft.com/office/drawing/2014/main" id="{77929C3F-F817-43FF-BA84-EDAC78917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859" y="227051"/>
                  <a:ext cx="155601" cy="263569"/>
                </a:xfrm>
                <a:custGeom>
                  <a:avLst/>
                  <a:gdLst>
                    <a:gd name="T0" fmla="*/ 77801 w 21600"/>
                    <a:gd name="T1" fmla="*/ 131785 h 21600"/>
                    <a:gd name="T2" fmla="*/ 77801 w 21600"/>
                    <a:gd name="T3" fmla="*/ 131785 h 21600"/>
                    <a:gd name="T4" fmla="*/ 77801 w 21600"/>
                    <a:gd name="T5" fmla="*/ 131785 h 21600"/>
                    <a:gd name="T6" fmla="*/ 77801 w 21600"/>
                    <a:gd name="T7" fmla="*/ 13178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64" y="10695"/>
                      </a:moveTo>
                      <a:lnTo>
                        <a:pt x="18164" y="2274"/>
                      </a:lnTo>
                      <a:lnTo>
                        <a:pt x="19847" y="2274"/>
                      </a:lnTo>
                      <a:lnTo>
                        <a:pt x="19847" y="0"/>
                      </a:lnTo>
                      <a:lnTo>
                        <a:pt x="2034" y="0"/>
                      </a:lnTo>
                      <a:lnTo>
                        <a:pt x="2034" y="2274"/>
                      </a:lnTo>
                      <a:lnTo>
                        <a:pt x="3787" y="2274"/>
                      </a:lnTo>
                      <a:lnTo>
                        <a:pt x="3787" y="10695"/>
                      </a:lnTo>
                      <a:lnTo>
                        <a:pt x="0" y="12968"/>
                      </a:lnTo>
                      <a:lnTo>
                        <a:pt x="0" y="14989"/>
                      </a:lnTo>
                      <a:lnTo>
                        <a:pt x="9608" y="14989"/>
                      </a:lnTo>
                      <a:lnTo>
                        <a:pt x="9608" y="21600"/>
                      </a:lnTo>
                      <a:lnTo>
                        <a:pt x="12343" y="21600"/>
                      </a:lnTo>
                      <a:lnTo>
                        <a:pt x="12343" y="14989"/>
                      </a:lnTo>
                      <a:lnTo>
                        <a:pt x="21600" y="14989"/>
                      </a:lnTo>
                      <a:lnTo>
                        <a:pt x="21600" y="12968"/>
                      </a:lnTo>
                      <a:lnTo>
                        <a:pt x="18164" y="10695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45720" rIns="45720" anchor="ctr"/>
                <a:lstStyle/>
                <a:p>
                  <a:endParaRPr lang="fr-FR" sz="2200"/>
                </a:p>
              </p:txBody>
            </p:sp>
          </p:grpSp>
          <p:grpSp>
            <p:nvGrpSpPr>
              <p:cNvPr id="43" name="Group 8">
                <a:extLst>
                  <a:ext uri="{FF2B5EF4-FFF2-40B4-BE49-F238E27FC236}">
                    <a16:creationId xmlns:a16="http://schemas.microsoft.com/office/drawing/2014/main" id="{F17BA092-6CBF-4A64-BD50-287343D34D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89530" y="10969159"/>
                <a:ext cx="495220" cy="504518"/>
                <a:chOff x="0" y="0"/>
                <a:chExt cx="692266" cy="692266"/>
              </a:xfrm>
            </p:grpSpPr>
            <p:sp>
              <p:nvSpPr>
                <p:cNvPr id="44" name="Oval 9">
                  <a:extLst>
                    <a:ext uri="{FF2B5EF4-FFF2-40B4-BE49-F238E27FC236}">
                      <a16:creationId xmlns:a16="http://schemas.microsoft.com/office/drawing/2014/main" id="{4298F055-106A-4F38-A850-2936053C61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692266" cy="692266"/>
                </a:xfrm>
                <a:prstGeom prst="ellipse">
                  <a:avLst/>
                </a:prstGeom>
                <a:solidFill>
                  <a:srgbClr val="7CDB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1pPr>
                  <a:lvl2pPr marL="742950" indent="-28575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2pPr>
                  <a:lvl3pPr marL="11430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3pPr>
                  <a:lvl4pPr marL="16002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4pPr>
                  <a:lvl5pPr marL="2057400" indent="-228600">
                    <a:lnSpc>
                      <a:spcPct val="70000"/>
                    </a:lnSpc>
                    <a:spcBef>
                      <a:spcPts val="5200"/>
                    </a:spcBef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5pPr>
                  <a:lvl6pPr marL="25146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6pPr>
                  <a:lvl7pPr marL="29718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7pPr>
                  <a:lvl8pPr marL="34290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8pPr>
                  <a:lvl9pPr marL="3886200" indent="-228600" defTabSz="825500" eaLnBrk="0" fontAlgn="base" hangingPunct="0">
                    <a:lnSpc>
                      <a:spcPct val="70000"/>
                    </a:lnSpc>
                    <a:spcBef>
                      <a:spcPts val="5200"/>
                    </a:spcBef>
                    <a:spcAft>
                      <a:spcPct val="0"/>
                    </a:spcAft>
                    <a:buSzPct val="75000"/>
                    <a:buChar char="•"/>
                    <a:defRPr sz="2800" baseline="43000">
                      <a:solidFill>
                        <a:srgbClr val="818A93"/>
                      </a:solidFill>
                      <a:latin typeface="Open Sans" charset="0"/>
                      <a:ea typeface="Open Sans" charset="0"/>
                      <a:cs typeface="Open Sans" charset="0"/>
                      <a:sym typeface="Open Sans" charset="0"/>
                    </a:defRPr>
                  </a:lvl9pPr>
                </a:lstStyle>
                <a:p>
                  <a:pPr algn="ctr" eaLnBrk="1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:endParaRPr lang="fr-FR" altLang="fr-FR" sz="2200" baseline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5" name="AutoShape 10">
                  <a:extLst>
                    <a:ext uri="{FF2B5EF4-FFF2-40B4-BE49-F238E27FC236}">
                      <a16:creationId xmlns:a16="http://schemas.microsoft.com/office/drawing/2014/main" id="{121E5B02-6C40-4A2D-9076-8893945CEC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814" y="219112"/>
                  <a:ext cx="247692" cy="228638"/>
                </a:xfrm>
                <a:custGeom>
                  <a:avLst/>
                  <a:gdLst>
                    <a:gd name="T0" fmla="*/ 123846 w 21600"/>
                    <a:gd name="T1" fmla="*/ 114319 h 21600"/>
                    <a:gd name="T2" fmla="*/ 123846 w 21600"/>
                    <a:gd name="T3" fmla="*/ 114319 h 21600"/>
                    <a:gd name="T4" fmla="*/ 123846 w 21600"/>
                    <a:gd name="T5" fmla="*/ 114319 h 21600"/>
                    <a:gd name="T6" fmla="*/ 123846 w 21600"/>
                    <a:gd name="T7" fmla="*/ 114319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3950" y="21600"/>
                      </a:lnTo>
                      <a:lnTo>
                        <a:pt x="3950" y="8656"/>
                      </a:lnTo>
                      <a:lnTo>
                        <a:pt x="0" y="8656"/>
                      </a:lnTo>
                      <a:lnTo>
                        <a:pt x="0" y="21600"/>
                      </a:lnTo>
                      <a:close/>
                      <a:moveTo>
                        <a:pt x="21600" y="9649"/>
                      </a:moveTo>
                      <a:cubicBezTo>
                        <a:pt x="21600" y="8418"/>
                        <a:pt x="20658" y="7624"/>
                        <a:pt x="19534" y="7624"/>
                      </a:cubicBezTo>
                      <a:lnTo>
                        <a:pt x="13337" y="7624"/>
                      </a:lnTo>
                      <a:lnTo>
                        <a:pt x="14460" y="2462"/>
                      </a:lnTo>
                      <a:lnTo>
                        <a:pt x="14460" y="2263"/>
                      </a:lnTo>
                      <a:cubicBezTo>
                        <a:pt x="14460" y="1826"/>
                        <a:pt x="14279" y="1429"/>
                        <a:pt x="14098" y="1032"/>
                      </a:cubicBezTo>
                      <a:lnTo>
                        <a:pt x="12974" y="0"/>
                      </a:lnTo>
                      <a:lnTo>
                        <a:pt x="6379" y="6988"/>
                      </a:lnTo>
                      <a:cubicBezTo>
                        <a:pt x="6016" y="7385"/>
                        <a:pt x="5835" y="8021"/>
                        <a:pt x="5835" y="8656"/>
                      </a:cubicBezTo>
                      <a:lnTo>
                        <a:pt x="5835" y="19337"/>
                      </a:lnTo>
                      <a:cubicBezTo>
                        <a:pt x="5835" y="20568"/>
                        <a:pt x="6777" y="21600"/>
                        <a:pt x="7901" y="21600"/>
                      </a:cubicBezTo>
                      <a:lnTo>
                        <a:pt x="16707" y="21600"/>
                      </a:lnTo>
                      <a:cubicBezTo>
                        <a:pt x="17468" y="21600"/>
                        <a:pt x="18230" y="21004"/>
                        <a:pt x="18411" y="20171"/>
                      </a:cubicBezTo>
                      <a:lnTo>
                        <a:pt x="21419" y="12547"/>
                      </a:lnTo>
                      <a:cubicBezTo>
                        <a:pt x="21419" y="12349"/>
                        <a:pt x="21419" y="12150"/>
                        <a:pt x="21419" y="11713"/>
                      </a:cubicBezTo>
                      <a:lnTo>
                        <a:pt x="21419" y="9649"/>
                      </a:lnTo>
                      <a:lnTo>
                        <a:pt x="21600" y="964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45720" rIns="45720" anchor="ctr"/>
                <a:lstStyle/>
                <a:p>
                  <a:endParaRPr lang="fr-FR" sz="2200"/>
                </a:p>
              </p:txBody>
            </p:sp>
          </p:grpSp>
          <p:sp>
            <p:nvSpPr>
              <p:cNvPr id="46" name="Line 36">
                <a:extLst>
                  <a:ext uri="{FF2B5EF4-FFF2-40B4-BE49-F238E27FC236}">
                    <a16:creationId xmlns:a16="http://schemas.microsoft.com/office/drawing/2014/main" id="{BC0E87A5-0EB7-4F96-851E-D82FA3421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5579" y="7180062"/>
                <a:ext cx="1911350" cy="0"/>
              </a:xfrm>
              <a:prstGeom prst="line">
                <a:avLst/>
              </a:prstGeom>
              <a:noFill/>
              <a:ln w="38100" cap="flat" cmpd="sng">
                <a:solidFill>
                  <a:srgbClr val="C0C6CD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2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47" name="Line 36">
                <a:extLst>
                  <a:ext uri="{FF2B5EF4-FFF2-40B4-BE49-F238E27FC236}">
                    <a16:creationId xmlns:a16="http://schemas.microsoft.com/office/drawing/2014/main" id="{3848F9E5-BA2A-41FF-B76C-5D32952BE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1255" y="5635948"/>
                <a:ext cx="1911350" cy="0"/>
              </a:xfrm>
              <a:prstGeom prst="line">
                <a:avLst/>
              </a:prstGeom>
              <a:noFill/>
              <a:ln w="38100" cap="flat" cmpd="sng">
                <a:solidFill>
                  <a:srgbClr val="C0C6CD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2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48" name="Line 36">
                <a:extLst>
                  <a:ext uri="{FF2B5EF4-FFF2-40B4-BE49-F238E27FC236}">
                    <a16:creationId xmlns:a16="http://schemas.microsoft.com/office/drawing/2014/main" id="{4BE28663-A3FC-4D4B-945D-C41FBDC4D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26645" y="11677718"/>
                <a:ext cx="1911350" cy="0"/>
              </a:xfrm>
              <a:prstGeom prst="line">
                <a:avLst/>
              </a:prstGeom>
              <a:noFill/>
              <a:ln w="38100" cap="flat" cmpd="sng">
                <a:solidFill>
                  <a:srgbClr val="C0C6CD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2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25C56CD8-2E2B-443A-BA01-786C442968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0069" y="10498274"/>
                <a:ext cx="1911350" cy="0"/>
              </a:xfrm>
              <a:prstGeom prst="line">
                <a:avLst/>
              </a:prstGeom>
              <a:noFill/>
              <a:ln w="38100" cap="flat" cmpd="sng">
                <a:solidFill>
                  <a:srgbClr val="C0C6CD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2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50" name="Line 36">
                <a:extLst>
                  <a:ext uri="{FF2B5EF4-FFF2-40B4-BE49-F238E27FC236}">
                    <a16:creationId xmlns:a16="http://schemas.microsoft.com/office/drawing/2014/main" id="{BF24567B-BD74-429E-957C-8FBB6CB89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52591" y="9047402"/>
                <a:ext cx="1911350" cy="0"/>
              </a:xfrm>
              <a:prstGeom prst="line">
                <a:avLst/>
              </a:prstGeom>
              <a:noFill/>
              <a:ln w="38100" cap="flat" cmpd="sng">
                <a:solidFill>
                  <a:srgbClr val="C0C6CD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2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51" name="Rectangle 34">
                <a:extLst>
                  <a:ext uri="{FF2B5EF4-FFF2-40B4-BE49-F238E27FC236}">
                    <a16:creationId xmlns:a16="http://schemas.microsoft.com/office/drawing/2014/main" id="{D9AF0B18-0574-4260-8055-ED2C457BF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659" y="5386867"/>
                <a:ext cx="4922838" cy="3152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lnSpc>
                    <a:spcPct val="70000"/>
                  </a:lnSpc>
                  <a:defRPr/>
                </a:pPr>
                <a:r>
                  <a:rPr lang="fr-FR" altLang="x-none" b="1" baseline="33000" dirty="0">
                    <a:solidFill>
                      <a:srgbClr val="3F4347"/>
                    </a:solidFill>
                  </a:rPr>
                  <a:t>Température</a:t>
                </a:r>
                <a:endParaRPr lang="x-none" altLang="x-none" b="1" baseline="33000" dirty="0">
                  <a:solidFill>
                    <a:srgbClr val="3F4347"/>
                  </a:solidFill>
                </a:endParaRPr>
              </a:p>
            </p:txBody>
          </p:sp>
          <p:sp>
            <p:nvSpPr>
              <p:cNvPr id="52" name="Rectangle 34">
                <a:extLst>
                  <a:ext uri="{FF2B5EF4-FFF2-40B4-BE49-F238E27FC236}">
                    <a16:creationId xmlns:a16="http://schemas.microsoft.com/office/drawing/2014/main" id="{1E17633B-6811-45DB-85A1-206014E6F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4835" y="6863155"/>
                <a:ext cx="4922838" cy="3152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lnSpc>
                    <a:spcPct val="70000"/>
                  </a:lnSpc>
                  <a:defRPr/>
                </a:pPr>
                <a:r>
                  <a:rPr lang="fr-FR" altLang="x-none" b="1" baseline="33000" dirty="0">
                    <a:solidFill>
                      <a:srgbClr val="3F4347"/>
                    </a:solidFill>
                  </a:rPr>
                  <a:t>Rain full</a:t>
                </a:r>
                <a:endParaRPr lang="x-none" altLang="x-none" b="1" baseline="33000" dirty="0">
                  <a:solidFill>
                    <a:srgbClr val="3F4347"/>
                  </a:solidFill>
                </a:endParaRPr>
              </a:p>
            </p:txBody>
          </p:sp>
          <p:sp>
            <p:nvSpPr>
              <p:cNvPr id="53" name="Rectangle 34">
                <a:extLst>
                  <a:ext uri="{FF2B5EF4-FFF2-40B4-BE49-F238E27FC236}">
                    <a16:creationId xmlns:a16="http://schemas.microsoft.com/office/drawing/2014/main" id="{F84909C7-7D52-4368-9162-29FE27838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0025" y="8690491"/>
                <a:ext cx="4922838" cy="3152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lnSpc>
                    <a:spcPct val="70000"/>
                  </a:lnSpc>
                  <a:defRPr/>
                </a:pPr>
                <a:r>
                  <a:rPr lang="fr-FR" altLang="x-none" b="1" baseline="33000" dirty="0">
                    <a:solidFill>
                      <a:srgbClr val="3F4347"/>
                    </a:solidFill>
                  </a:rPr>
                  <a:t>Production</a:t>
                </a:r>
                <a:endParaRPr lang="x-none" altLang="x-none" b="1" baseline="33000" dirty="0">
                  <a:solidFill>
                    <a:srgbClr val="3F4347"/>
                  </a:solidFill>
                </a:endParaRPr>
              </a:p>
            </p:txBody>
          </p:sp>
          <p:sp>
            <p:nvSpPr>
              <p:cNvPr id="54" name="Rectangle 34">
                <a:extLst>
                  <a:ext uri="{FF2B5EF4-FFF2-40B4-BE49-F238E27FC236}">
                    <a16:creationId xmlns:a16="http://schemas.microsoft.com/office/drawing/2014/main" id="{D51F1BD1-D619-4A2E-93D5-6C10C6C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5501" y="10208669"/>
                <a:ext cx="4922838" cy="3152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lnSpc>
                    <a:spcPct val="70000"/>
                  </a:lnSpc>
                  <a:defRPr/>
                </a:pPr>
                <a:r>
                  <a:rPr lang="fr-FR" altLang="x-none" b="1" baseline="33000" dirty="0">
                    <a:solidFill>
                      <a:srgbClr val="3F4347"/>
                    </a:solidFill>
                  </a:rPr>
                  <a:t>Area</a:t>
                </a:r>
                <a:endParaRPr lang="x-none" altLang="x-none" b="1" baseline="33000" dirty="0">
                  <a:solidFill>
                    <a:srgbClr val="3F4347"/>
                  </a:solidFill>
                </a:endParaRPr>
              </a:p>
            </p:txBody>
          </p:sp>
          <p:sp>
            <p:nvSpPr>
              <p:cNvPr id="55" name="Rectangle 34">
                <a:extLst>
                  <a:ext uri="{FF2B5EF4-FFF2-40B4-BE49-F238E27FC236}">
                    <a16:creationId xmlns:a16="http://schemas.microsoft.com/office/drawing/2014/main" id="{138C8F1B-A611-4BB0-B89A-A433DC0E0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4033" y="11966231"/>
                <a:ext cx="4922838" cy="3152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lnSpc>
                    <a:spcPct val="70000"/>
                  </a:lnSpc>
                  <a:defRPr/>
                </a:pPr>
                <a:r>
                  <a:rPr lang="fr-FR" altLang="x-none" b="1" baseline="33000" dirty="0" err="1">
                    <a:solidFill>
                      <a:srgbClr val="3F4347"/>
                    </a:solidFill>
                  </a:rPr>
                  <a:t>Crop</a:t>
                </a:r>
                <a:endParaRPr lang="x-none" altLang="x-none" b="1" baseline="33000" dirty="0">
                  <a:solidFill>
                    <a:srgbClr val="3F4347"/>
                  </a:solidFill>
                </a:endParaRPr>
              </a:p>
            </p:txBody>
          </p:sp>
          <p:sp>
            <p:nvSpPr>
              <p:cNvPr id="57" name="Text Box 30">
                <a:extLst>
                  <a:ext uri="{FF2B5EF4-FFF2-40B4-BE49-F238E27FC236}">
                    <a16:creationId xmlns:a16="http://schemas.microsoft.com/office/drawing/2014/main" id="{9CC3B7B0-A3A3-41AB-A2A5-8761EC8DD52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75999" y="6862898"/>
                <a:ext cx="8750300" cy="348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eaLnBrk="1">
                  <a:defRPr/>
                </a:pPr>
                <a:r>
                  <a:rPr lang="fr-FR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La quantité de pluie en Inde</a:t>
                </a:r>
                <a:endParaRPr lang="x-none" altLang="x-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Text Box 30">
                <a:extLst>
                  <a:ext uri="{FF2B5EF4-FFF2-40B4-BE49-F238E27FC236}">
                    <a16:creationId xmlns:a16="http://schemas.microsoft.com/office/drawing/2014/main" id="{56163170-1DA9-4F59-A5F8-B357470D670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75628" y="5284382"/>
                <a:ext cx="8750300" cy="348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eaLnBrk="1">
                  <a:defRPr/>
                </a:pPr>
                <a:r>
                  <a:rPr lang="fr-FR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Température moyenne dans la région</a:t>
                </a:r>
                <a:endParaRPr lang="x-none" altLang="x-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Text Box 30">
                <a:extLst>
                  <a:ext uri="{FF2B5EF4-FFF2-40B4-BE49-F238E27FC236}">
                    <a16:creationId xmlns:a16="http://schemas.microsoft.com/office/drawing/2014/main" id="{8D492B1A-A779-482E-B4AA-F79EEA319E9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111795" y="10192640"/>
                <a:ext cx="8750300" cy="348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eaLnBrk="1">
                  <a:defRPr/>
                </a:pPr>
                <a:r>
                  <a:rPr lang="fr-FR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Superficie cultivée</a:t>
                </a:r>
                <a:endParaRPr lang="x-none" altLang="x-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Text Box 30">
                <a:extLst>
                  <a:ext uri="{FF2B5EF4-FFF2-40B4-BE49-F238E27FC236}">
                    <a16:creationId xmlns:a16="http://schemas.microsoft.com/office/drawing/2014/main" id="{1B10D914-D65A-40D1-8385-837CC16F209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459630" y="12324576"/>
                <a:ext cx="8750300" cy="348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eaLnBrk="1">
                  <a:defRPr/>
                </a:pPr>
                <a:r>
                  <a:rPr lang="fr-FR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Nom de la culture</a:t>
                </a:r>
                <a:endParaRPr lang="x-none" altLang="x-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63" name="Text Box 1">
            <a:extLst>
              <a:ext uri="{FF2B5EF4-FFF2-40B4-BE49-F238E27FC236}">
                <a16:creationId xmlns:a16="http://schemas.microsoft.com/office/drawing/2014/main" id="{E0319236-DFE3-4AE5-ADCE-D7098167FEBC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3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C928F5-537D-4351-9A85-2D0FABA30928}"/>
              </a:ext>
            </a:extLst>
          </p:cNvPr>
          <p:cNvSpPr/>
          <p:nvPr/>
        </p:nvSpPr>
        <p:spPr>
          <a:xfrm>
            <a:off x="3737808" y="1450709"/>
            <a:ext cx="6163867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Description des données </a:t>
            </a:r>
          </a:p>
        </p:txBody>
      </p:sp>
      <p:grpSp>
        <p:nvGrpSpPr>
          <p:cNvPr id="66" name="Group 27">
            <a:extLst>
              <a:ext uri="{FF2B5EF4-FFF2-40B4-BE49-F238E27FC236}">
                <a16:creationId xmlns:a16="http://schemas.microsoft.com/office/drawing/2014/main" id="{799FF660-21A6-41CC-91CD-05BBD88DD4B8}"/>
              </a:ext>
            </a:extLst>
          </p:cNvPr>
          <p:cNvGrpSpPr/>
          <p:nvPr/>
        </p:nvGrpSpPr>
        <p:grpSpPr>
          <a:xfrm>
            <a:off x="1949281" y="617181"/>
            <a:ext cx="1745662" cy="1758706"/>
            <a:chOff x="805844" y="292664"/>
            <a:chExt cx="974014" cy="914989"/>
          </a:xfrm>
        </p:grpSpPr>
        <p:sp>
          <p:nvSpPr>
            <p:cNvPr id="67" name="Flowchart: Connector 25">
              <a:extLst>
                <a:ext uri="{FF2B5EF4-FFF2-40B4-BE49-F238E27FC236}">
                  <a16:creationId xmlns:a16="http://schemas.microsoft.com/office/drawing/2014/main" id="{41522AC3-CD07-4844-8198-E1BA2A3A6B61}"/>
                </a:ext>
              </a:extLst>
            </p:cNvPr>
            <p:cNvSpPr/>
            <p:nvPr/>
          </p:nvSpPr>
          <p:spPr>
            <a:xfrm>
              <a:off x="805844" y="292664"/>
              <a:ext cx="974014" cy="914989"/>
            </a:xfrm>
            <a:prstGeom prst="flowChartConnector">
              <a:avLst/>
            </a:prstGeom>
            <a:solidFill>
              <a:srgbClr val="73A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600"/>
            </a:p>
          </p:txBody>
        </p:sp>
        <p:pic>
          <p:nvPicPr>
            <p:cNvPr id="68" name="Image 22">
              <a:extLst>
                <a:ext uri="{FF2B5EF4-FFF2-40B4-BE49-F238E27FC236}">
                  <a16:creationId xmlns:a16="http://schemas.microsoft.com/office/drawing/2014/main" id="{74B04180-FC49-4F5A-A686-F5C34FE8D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1241" y="476167"/>
              <a:ext cx="523220" cy="52322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3092262" y="3553200"/>
            <a:ext cx="18199476" cy="6609600"/>
            <a:chOff x="2425949" y="1770776"/>
            <a:chExt cx="6819153" cy="247049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6F7978-0992-446D-9376-21B08E9BC8F3}"/>
                </a:ext>
              </a:extLst>
            </p:cNvPr>
            <p:cNvSpPr/>
            <p:nvPr/>
          </p:nvSpPr>
          <p:spPr>
            <a:xfrm>
              <a:off x="4673848" y="1770776"/>
              <a:ext cx="2362200" cy="675371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C05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MA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Times New Roman"/>
                </a:rPr>
                <a:t>Base de données initial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MA" kern="0" baseline="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+mn-ea"/>
                  <a:cs typeface="Times New Roman"/>
                </a:rPr>
                <a:t>11 513</a:t>
              </a:r>
              <a:r>
                <a:rPr kumimoji="0" lang="fr-MA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Times New Roman"/>
                </a:rPr>
                <a:t> observations</a:t>
              </a:r>
              <a:endParaRPr kumimoji="0" lang="de-DE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Times New Roman"/>
              </a:endParaRPr>
            </a:p>
          </p:txBody>
        </p:sp>
        <p:cxnSp>
          <p:nvCxnSpPr>
            <p:cNvPr id="10" name="Connecteur : en angle 11">
              <a:extLst>
                <a:ext uri="{FF2B5EF4-FFF2-40B4-BE49-F238E27FC236}">
                  <a16:creationId xmlns:a16="http://schemas.microsoft.com/office/drawing/2014/main" id="{F65DAC95-DD09-410B-9246-F4CC57EE95F7}"/>
                </a:ext>
              </a:extLst>
            </p:cNvPr>
            <p:cNvCxnSpPr>
              <a:cxnSpLocks/>
              <a:stCxn id="9" idx="1"/>
              <a:endCxn id="12" idx="0"/>
            </p:cNvCxnSpPr>
            <p:nvPr/>
          </p:nvCxnSpPr>
          <p:spPr>
            <a:xfrm rot="10800000" flipV="1">
              <a:off x="3429000" y="2108461"/>
              <a:ext cx="1244848" cy="1294611"/>
            </a:xfrm>
            <a:prstGeom prst="bentConnector2">
              <a:avLst/>
            </a:prstGeom>
            <a:noFill/>
            <a:ln w="28575" cap="flat" cmpd="sng" algn="ctr">
              <a:solidFill>
                <a:srgbClr val="00C057"/>
              </a:solidFill>
              <a:prstDash val="solid"/>
              <a:tailEnd type="triangle"/>
            </a:ln>
            <a:effectLst/>
          </p:spPr>
        </p:cxnSp>
        <p:cxnSp>
          <p:nvCxnSpPr>
            <p:cNvPr id="11" name="Connecteur : en angle 12">
              <a:extLst>
                <a:ext uri="{FF2B5EF4-FFF2-40B4-BE49-F238E27FC236}">
                  <a16:creationId xmlns:a16="http://schemas.microsoft.com/office/drawing/2014/main" id="{A955B385-5A44-4B9A-9632-8AAE98C3224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7036048" y="2108462"/>
              <a:ext cx="1245018" cy="1294611"/>
            </a:xfrm>
            <a:prstGeom prst="bentConnector2">
              <a:avLst/>
            </a:prstGeom>
            <a:noFill/>
            <a:ln w="28575" cap="flat" cmpd="sng" algn="ctr">
              <a:solidFill>
                <a:srgbClr val="00C057"/>
              </a:solidFill>
              <a:prstDash val="solid"/>
              <a:tailEnd type="triangle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D1C4D4-DB65-489E-A61A-26BEE23083C9}"/>
                </a:ext>
              </a:extLst>
            </p:cNvPr>
            <p:cNvSpPr/>
            <p:nvPr/>
          </p:nvSpPr>
          <p:spPr>
            <a:xfrm>
              <a:off x="2425949" y="3403073"/>
              <a:ext cx="2006102" cy="838202"/>
            </a:xfrm>
            <a:prstGeom prst="rect">
              <a:avLst/>
            </a:prstGeom>
            <a:noFill/>
            <a:ln w="28575" cap="flat" cmpd="sng" algn="ctr">
              <a:solidFill>
                <a:srgbClr val="00C05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MA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Base d’apprentissage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MA" b="1" kern="0" baseline="0" dirty="0">
                  <a:solidFill>
                    <a:srgbClr val="00B050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70%</a:t>
              </a:r>
              <a:r>
                <a:rPr kumimoji="0" lang="fr-MA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 </a:t>
              </a:r>
              <a:endParaRPr kumimoji="0" lang="de-DE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7C6B33-25BE-4920-A696-506286BD674D}"/>
                </a:ext>
              </a:extLst>
            </p:cNvPr>
            <p:cNvSpPr/>
            <p:nvPr/>
          </p:nvSpPr>
          <p:spPr>
            <a:xfrm>
              <a:off x="7239000" y="3403073"/>
              <a:ext cx="2006102" cy="838202"/>
            </a:xfrm>
            <a:prstGeom prst="rect">
              <a:avLst/>
            </a:prstGeom>
            <a:noFill/>
            <a:ln w="28575" cap="flat" cmpd="sng" algn="ctr">
              <a:solidFill>
                <a:srgbClr val="00C05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MA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+mn-ea"/>
                  <a:cs typeface="+mn-cs"/>
                </a:rPr>
                <a:t>Base de test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MA" sz="3200" b="1" kern="0" baseline="0" dirty="0">
                  <a:solidFill>
                    <a:srgbClr val="00B050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30%</a:t>
              </a:r>
              <a:endParaRPr kumimoji="0" lang="de-DE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40AA26C5-C071-4A91-BEAC-A6704F1FC667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30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8" name="Flowchart: Connector 25">
            <a:extLst>
              <a:ext uri="{FF2B5EF4-FFF2-40B4-BE49-F238E27FC236}">
                <a16:creationId xmlns:a16="http://schemas.microsoft.com/office/drawing/2014/main" id="{57A5C831-1025-4D72-B31A-6EF7D9FC438E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4C9449-1C21-47ED-A553-00B6E4B6ADC8}"/>
              </a:ext>
            </a:extLst>
          </p:cNvPr>
          <p:cNvSpPr/>
          <p:nvPr/>
        </p:nvSpPr>
        <p:spPr>
          <a:xfrm>
            <a:off x="3737808" y="1450709"/>
            <a:ext cx="8779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Répartition de la base de données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727308-E4B8-4B29-9776-AE714929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815" y="1052214"/>
            <a:ext cx="1013613" cy="10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5914325" y="295425"/>
            <a:ext cx="1255535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endParaRPr lang="fr-FR" sz="4800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1966864" y="2727641"/>
            <a:ext cx="2448272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Model : </a:t>
            </a:r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98912" y="3689646"/>
            <a:ext cx="6984776" cy="936104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15216336" y="2753543"/>
            <a:ext cx="5184576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Métriques d’évaluation : </a:t>
            </a:r>
          </a:p>
        </p:txBody>
      </p:sp>
      <p:pic>
        <p:nvPicPr>
          <p:cNvPr id="9" name="Image 8" descr="Une image contenant texte&#10;&#10;Description générée automatiquement"/>
          <p:cNvPicPr/>
          <p:nvPr/>
        </p:nvPicPr>
        <p:blipFill>
          <a:blip r:embed="rId3"/>
          <a:stretch>
            <a:fillRect/>
          </a:stretch>
        </p:blipFill>
        <p:spPr>
          <a:xfrm>
            <a:off x="15466590" y="3441585"/>
            <a:ext cx="6734522" cy="1616215"/>
          </a:xfrm>
          <a:prstGeom prst="rect">
            <a:avLst/>
          </a:prstGeom>
        </p:spPr>
      </p:pic>
      <p:pic>
        <p:nvPicPr>
          <p:cNvPr id="11" name="Imag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727" y="5489848"/>
            <a:ext cx="9810545" cy="64439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34464C97-C821-43DD-BDB4-32EF7611DBE6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31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4" name="Flowchart: Connector 25">
            <a:extLst>
              <a:ext uri="{FF2B5EF4-FFF2-40B4-BE49-F238E27FC236}">
                <a16:creationId xmlns:a16="http://schemas.microsoft.com/office/drawing/2014/main" id="{45B3EE69-4870-4260-BF41-88426179009C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F82EA-F6C1-45B5-8A41-BAB87FC04E79}"/>
              </a:ext>
            </a:extLst>
          </p:cNvPr>
          <p:cNvSpPr/>
          <p:nvPr/>
        </p:nvSpPr>
        <p:spPr>
          <a:xfrm>
            <a:off x="3737808" y="1450709"/>
            <a:ext cx="9174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Arbres de décision et de régression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19FC84-9B28-4709-BF96-9535A1C98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15" y="1052214"/>
            <a:ext cx="1013613" cy="10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09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5914325" y="295425"/>
            <a:ext cx="1255535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endParaRPr lang="fr-FR" sz="4800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1606824" y="2753959"/>
            <a:ext cx="2448272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Model :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14856296" y="2779861"/>
            <a:ext cx="5184576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Métriques d’évaluation : </a:t>
            </a:r>
          </a:p>
        </p:txBody>
      </p:sp>
      <p:pic>
        <p:nvPicPr>
          <p:cNvPr id="10" name="Image 9"/>
          <p:cNvPicPr/>
          <p:nvPr/>
        </p:nvPicPr>
        <p:blipFill>
          <a:blip r:embed="rId2"/>
          <a:stretch>
            <a:fillRect/>
          </a:stretch>
        </p:blipFill>
        <p:spPr>
          <a:xfrm>
            <a:off x="2061897" y="3837164"/>
            <a:ext cx="7704856" cy="1096092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/>
          <p:cNvPicPr/>
          <p:nvPr/>
        </p:nvPicPr>
        <p:blipFill>
          <a:blip r:embed="rId3"/>
          <a:stretch>
            <a:fillRect/>
          </a:stretch>
        </p:blipFill>
        <p:spPr>
          <a:xfrm>
            <a:off x="14907852" y="3422212"/>
            <a:ext cx="6717196" cy="170759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6B7614F-48A4-421C-B5B5-E50D9941C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02" y="5993904"/>
            <a:ext cx="9827999" cy="644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">
            <a:extLst>
              <a:ext uri="{FF2B5EF4-FFF2-40B4-BE49-F238E27FC236}">
                <a16:creationId xmlns:a16="http://schemas.microsoft.com/office/drawing/2014/main" id="{2E2F6C04-92F0-4D54-B8D7-92870AB68C3D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32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6" name="Flowchart: Connector 25">
            <a:extLst>
              <a:ext uri="{FF2B5EF4-FFF2-40B4-BE49-F238E27FC236}">
                <a16:creationId xmlns:a16="http://schemas.microsoft.com/office/drawing/2014/main" id="{DBA69DA5-8929-48C9-BFE6-22590EB212D1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315844-5E0E-4E53-839C-4339E1E2E429}"/>
              </a:ext>
            </a:extLst>
          </p:cNvPr>
          <p:cNvSpPr/>
          <p:nvPr/>
        </p:nvSpPr>
        <p:spPr>
          <a:xfrm>
            <a:off x="3737808" y="1450709"/>
            <a:ext cx="79043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Forets aléatoires de régression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41028C-7257-4983-80F6-E56AF6112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15" y="1052214"/>
            <a:ext cx="1013613" cy="10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02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5914325" y="295425"/>
            <a:ext cx="1255535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endParaRPr lang="fr-FR" sz="4800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1606824" y="2522737"/>
            <a:ext cx="2448272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Model :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14856296" y="2548639"/>
            <a:ext cx="5184576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Métriques d’évaluation : </a:t>
            </a:r>
          </a:p>
        </p:txBody>
      </p:sp>
      <p:pic>
        <p:nvPicPr>
          <p:cNvPr id="9" name="Image 8" descr="Une image contenant texte&#10;&#10;Description générée automatiquement"/>
          <p:cNvPicPr/>
          <p:nvPr/>
        </p:nvPicPr>
        <p:blipFill>
          <a:blip r:embed="rId2"/>
          <a:stretch>
            <a:fillRect/>
          </a:stretch>
        </p:blipFill>
        <p:spPr>
          <a:xfrm>
            <a:off x="2110880" y="3297046"/>
            <a:ext cx="8136904" cy="2840874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/>
          <p:cNvPicPr/>
          <p:nvPr/>
        </p:nvPicPr>
        <p:blipFill>
          <a:blip r:embed="rId3"/>
          <a:stretch>
            <a:fillRect/>
          </a:stretch>
        </p:blipFill>
        <p:spPr>
          <a:xfrm>
            <a:off x="15144328" y="3272886"/>
            <a:ext cx="6264696" cy="21560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DA149D8-52F3-4041-95E9-698AB592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441" y="6281936"/>
            <a:ext cx="9954560" cy="64439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261444B2-2E3A-499C-A335-CD84F2CE98B6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33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4" name="Flowchart: Connector 25">
            <a:extLst>
              <a:ext uri="{FF2B5EF4-FFF2-40B4-BE49-F238E27FC236}">
                <a16:creationId xmlns:a16="http://schemas.microsoft.com/office/drawing/2014/main" id="{61343328-1D01-427C-94AB-69C4240304DE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4B8A21-6362-4C59-9F44-EDDE9DED6F79}"/>
              </a:ext>
            </a:extLst>
          </p:cNvPr>
          <p:cNvSpPr/>
          <p:nvPr/>
        </p:nvSpPr>
        <p:spPr>
          <a:xfrm>
            <a:off x="3737808" y="1450709"/>
            <a:ext cx="48890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XGBoost</a:t>
            </a:r>
            <a:r>
              <a:rPr lang="fr-FR" sz="60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</a:t>
            </a:r>
            <a:r>
              <a:rPr lang="fr-FR" sz="60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regressor</a:t>
            </a:r>
            <a:endParaRPr lang="fr-FR" sz="6000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32DFEE-2D1B-4C00-859C-EEF3C0409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15" y="1052214"/>
            <a:ext cx="1013613" cy="10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0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1606824" y="2797977"/>
            <a:ext cx="2448272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Model :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14856296" y="2823879"/>
            <a:ext cx="5184576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2"/>
                </a:solidFill>
                <a:latin typeface="Arial Rounded MT Bold" panose="020F0704030504030204" pitchFamily="34" charset="0"/>
              </a:rPr>
              <a:t>Métriques d’évaluation : </a:t>
            </a:r>
          </a:p>
        </p:txBody>
      </p:sp>
      <p:pic>
        <p:nvPicPr>
          <p:cNvPr id="12" name="Imag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5216336" y="3548126"/>
            <a:ext cx="5688632" cy="792088"/>
          </a:xfrm>
          <a:prstGeom prst="rect">
            <a:avLst/>
          </a:prstGeom>
        </p:spPr>
      </p:pic>
      <p:pic>
        <p:nvPicPr>
          <p:cNvPr id="14" name="Imag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5157276" y="4340214"/>
            <a:ext cx="5603676" cy="787922"/>
          </a:xfrm>
          <a:prstGeom prst="rect">
            <a:avLst/>
          </a:prstGeom>
        </p:spPr>
      </p:pic>
      <p:pic>
        <p:nvPicPr>
          <p:cNvPr id="15" name="Imag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727" y="5599974"/>
            <a:ext cx="9810545" cy="644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4814BA8-B8CC-4C06-8F52-9C488EA51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888" y="3617640"/>
            <a:ext cx="11233248" cy="1354830"/>
          </a:xfrm>
          <a:prstGeom prst="rect">
            <a:avLst/>
          </a:prstGeom>
        </p:spPr>
      </p:pic>
      <p:sp>
        <p:nvSpPr>
          <p:cNvPr id="9" name="Text Box 1">
            <a:extLst>
              <a:ext uri="{FF2B5EF4-FFF2-40B4-BE49-F238E27FC236}">
                <a16:creationId xmlns:a16="http://schemas.microsoft.com/office/drawing/2014/main" id="{4C1D2754-2720-4DF0-9355-CAEE01BF9E49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34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1" name="Flowchart: Connector 25">
            <a:extLst>
              <a:ext uri="{FF2B5EF4-FFF2-40B4-BE49-F238E27FC236}">
                <a16:creationId xmlns:a16="http://schemas.microsoft.com/office/drawing/2014/main" id="{6C337FA6-C947-43D1-B8C8-A7162D096A94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6B7B80-8CBC-40D4-A07B-775CF51849BB}"/>
              </a:ext>
            </a:extLst>
          </p:cNvPr>
          <p:cNvSpPr/>
          <p:nvPr/>
        </p:nvSpPr>
        <p:spPr>
          <a:xfrm>
            <a:off x="3737808" y="1450709"/>
            <a:ext cx="2435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Catboost</a:t>
            </a:r>
            <a:endParaRPr lang="fr-FR" sz="6000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64A3E8-C33C-4BAA-91C2-DF473DA2E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815" y="1052214"/>
            <a:ext cx="1013613" cy="10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9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58211"/>
              </p:ext>
            </p:extLst>
          </p:nvPr>
        </p:nvGraphicFramePr>
        <p:xfrm>
          <a:off x="2254896" y="3977680"/>
          <a:ext cx="19803600" cy="46080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60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0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6837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FFFFFF"/>
                          </a:solidFill>
                          <a:effectLst/>
                          <a:latin typeface="Arial Rounded MT Bold" panose="020F0704030504030204" pitchFamily="34" charset="0"/>
                        </a:rPr>
                        <a:t>Arbres de décision </a:t>
                      </a:r>
                      <a:endParaRPr lang="fr-FR" sz="2000" dirty="0">
                        <a:solidFill>
                          <a:srgbClr val="FFFFFF"/>
                        </a:solidFill>
                        <a:effectLst/>
                        <a:latin typeface="Arial Rounded MT Bold" panose="020F0704030504030204" pitchFamily="34" charset="0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rPr>
                        <a:t>Forêts</a:t>
                      </a:r>
                      <a:r>
                        <a:rPr lang="fr-FR" sz="2000" baseline="0" dirty="0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rPr>
                        <a:t> aléatoires de régression</a:t>
                      </a:r>
                      <a:endParaRPr lang="fr-FR" sz="2000" dirty="0">
                        <a:solidFill>
                          <a:srgbClr val="FFFFFF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rPr>
                        <a:t>XGBoost</a:t>
                      </a:r>
                      <a:r>
                        <a:rPr lang="fr-FR" sz="2000" baseline="0" dirty="0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fr-FR" sz="2000" baseline="0" dirty="0" err="1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rPr>
                        <a:t>regressor</a:t>
                      </a:r>
                      <a:r>
                        <a:rPr lang="fr-FR" sz="2000" baseline="0" dirty="0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fr-FR" sz="2000" b="1" dirty="0">
                        <a:solidFill>
                          <a:srgbClr val="FFFFFF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rPr>
                        <a:t>Catboost</a:t>
                      </a:r>
                      <a:r>
                        <a:rPr lang="fr-FR" sz="2000" dirty="0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fr-FR" sz="2000" dirty="0" err="1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rPr>
                        <a:t>regressor</a:t>
                      </a:r>
                      <a:r>
                        <a:rPr lang="fr-FR" sz="2000" dirty="0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9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  <a:latin typeface="Arial Rounded MT Bold" panose="020F0704030504030204" pitchFamily="34" charset="0"/>
                        </a:rPr>
                        <a:t>R</a:t>
                      </a:r>
                      <a:r>
                        <a:rPr lang="fr-FR" sz="2000" b="1" baseline="30000" dirty="0">
                          <a:effectLst/>
                          <a:latin typeface="Arial Rounded MT Bold" panose="020F0704030504030204" pitchFamily="34" charset="0"/>
                        </a:rPr>
                        <a:t>2</a:t>
                      </a:r>
                      <a:endParaRPr lang="fr-FR" sz="1600" b="1" dirty="0">
                        <a:effectLst/>
                        <a:latin typeface="Arial Rounded MT Bold" panose="020F0704030504030204" pitchFamily="34" charset="0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Arial Rounded MT Bold" panose="020F0704030504030204" pitchFamily="34" charset="0"/>
                        </a:rPr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Arial Rounded MT Bold" panose="020F0704030504030204" pitchFamily="34" charset="0"/>
                        </a:rPr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Arial Rounded MT Bold" panose="020F0704030504030204" pitchFamily="34" charset="0"/>
                        </a:rPr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Arial Rounded MT Bold" panose="020F0704030504030204" pitchFamily="34" charset="0"/>
                        </a:rPr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9815"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latin typeface="Arial Rounded MT Bold" panose="020F0704030504030204" pitchFamily="34" charset="0"/>
                        </a:rPr>
                        <a:t>RMSE</a:t>
                      </a:r>
                      <a:endParaRPr lang="fr-FR" sz="2000" b="1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Arial Rounded MT Bold" panose="020F0704030504030204" pitchFamily="34" charset="0"/>
                        </a:rPr>
                        <a:t>20 042 432.98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Arial Rounded MT Bold" panose="020F0704030504030204" pitchFamily="34" charset="0"/>
                        </a:rPr>
                        <a:t>20 619 358.13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Arial Rounded MT Bold" panose="020F0704030504030204" pitchFamily="34" charset="0"/>
                        </a:rPr>
                        <a:t>18 541 205.68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Arial Rounded MT Bold" panose="020F0704030504030204" pitchFamily="34" charset="0"/>
                        </a:rPr>
                        <a:t>13 200 705.26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 bwMode="auto">
          <a:xfrm>
            <a:off x="2254896" y="9380363"/>
            <a:ext cx="20090232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ctr" defTabSz="825500" rtl="0" eaLnBrk="1" fontAlgn="base" hangingPunct="0">
              <a:spcBef>
                <a:spcPct val="0"/>
              </a:spcBef>
              <a:spcAft>
                <a:spcPct val="0"/>
              </a:spcAft>
              <a:defRPr sz="2400" kern="12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2860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7432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2004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657600" algn="l" defTabSz="914400" rtl="0" eaLnBrk="1" latinLnBrk="0" hangingPunct="1">
              <a:defRPr sz="2800" kern="12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l"/>
            <a:r>
              <a:rPr lang="fr-FR" sz="2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Le </a:t>
            </a:r>
            <a:r>
              <a:rPr lang="fr-FR" sz="28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Catboost</a:t>
            </a:r>
            <a:r>
              <a:rPr lang="fr-FR" sz="2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est le modèle le plus performant puisqu’il a la plus petite valeur de RMSE et la valeur de </a:t>
            </a:r>
            <a:r>
              <a:rPr lang="fr-FR" sz="2800" dirty="0">
                <a:latin typeface="Arial Rounded MT Bold" panose="020F0704030504030204" pitchFamily="34" charset="0"/>
              </a:rPr>
              <a:t>R</a:t>
            </a:r>
            <a:r>
              <a:rPr lang="fr-FR" sz="2800" baseline="30000" dirty="0">
                <a:latin typeface="Arial Rounded MT Bold" panose="020F0704030504030204" pitchFamily="34" charset="0"/>
              </a:rPr>
              <a:t>2 </a:t>
            </a:r>
            <a:r>
              <a:rPr lang="fr-FR" sz="2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proche de 1 </a:t>
            </a:r>
            <a:endParaRPr lang="fr-FR" sz="2800" baseline="30000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672720" y="3473625"/>
            <a:ext cx="2808312" cy="5616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F30C217-ED9F-4D9D-9616-48C6F28CF4E5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35</a:t>
            </a:fld>
            <a:endParaRPr lang="fr-FR" altLang="fr-FR" sz="2400" baseline="0" dirty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1" name="Flowchart: Connector 25">
            <a:extLst>
              <a:ext uri="{FF2B5EF4-FFF2-40B4-BE49-F238E27FC236}">
                <a16:creationId xmlns:a16="http://schemas.microsoft.com/office/drawing/2014/main" id="{6C30E186-B4AF-4DCE-A9C2-CA3F3B1EDA3C}"/>
              </a:ext>
            </a:extLst>
          </p:cNvPr>
          <p:cNvSpPr/>
          <p:nvPr/>
        </p:nvSpPr>
        <p:spPr>
          <a:xfrm>
            <a:off x="1941791" y="679668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9B49FB-D7E1-4AC1-BB3F-A921AE25D132}"/>
              </a:ext>
            </a:extLst>
          </p:cNvPr>
          <p:cNvSpPr/>
          <p:nvPr/>
        </p:nvSpPr>
        <p:spPr>
          <a:xfrm>
            <a:off x="3737808" y="1450709"/>
            <a:ext cx="67730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Comparaison des modèles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670E38-9E9E-490C-8A9D-9BE7907F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815" y="1052214"/>
            <a:ext cx="1013613" cy="10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AutoShape 2">
            <a:extLst>
              <a:ext uri="{FF2B5EF4-FFF2-40B4-BE49-F238E27FC236}">
                <a16:creationId xmlns:a16="http://schemas.microsoft.com/office/drawing/2014/main" id="{8573EDCD-FE66-42B7-BB32-0B03DBD5BF94}"/>
              </a:ext>
            </a:extLst>
          </p:cNvPr>
          <p:cNvSpPr>
            <a:spLocks/>
          </p:cNvSpPr>
          <p:nvPr/>
        </p:nvSpPr>
        <p:spPr bwMode="auto">
          <a:xfrm>
            <a:off x="-2101850" y="5075238"/>
            <a:ext cx="15568613" cy="3563937"/>
          </a:xfrm>
          <a:prstGeom prst="roundRect">
            <a:avLst>
              <a:gd name="adj" fmla="val 50000"/>
            </a:avLst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fr-FR" altLang="fr-F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719474AA-4E14-4CC3-93AC-AA181A5DDC68}"/>
              </a:ext>
            </a:extLst>
          </p:cNvPr>
          <p:cNvSpPr txBox="1">
            <a:spLocks/>
          </p:cNvSpPr>
          <p:nvPr/>
        </p:nvSpPr>
        <p:spPr bwMode="auto">
          <a:xfrm>
            <a:off x="-211138" y="5991840"/>
            <a:ext cx="9990138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eaLnBrk="1">
              <a:defRPr/>
            </a:pPr>
            <a:r>
              <a:rPr lang="fr-FR" altLang="x-none" sz="9600" baseline="0" dirty="0">
                <a:solidFill>
                  <a:srgbClr val="FFFFFF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rPr>
              <a:t>Conclusion</a:t>
            </a:r>
            <a:endParaRPr lang="x-none" altLang="x-none" sz="9600" baseline="0" dirty="0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EC9D68D7-404A-44F2-987E-B5E9FA396C9D}"/>
              </a:ext>
            </a:extLst>
          </p:cNvPr>
          <p:cNvSpPr>
            <a:spLocks/>
          </p:cNvSpPr>
          <p:nvPr/>
        </p:nvSpPr>
        <p:spPr bwMode="auto">
          <a:xfrm>
            <a:off x="10312400" y="5467350"/>
            <a:ext cx="2779713" cy="277971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fr-FR" altLang="fr-F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4" name="Graphique 3" descr="Ampoule et engrenage avec un remplissage uni">
            <a:extLst>
              <a:ext uri="{FF2B5EF4-FFF2-40B4-BE49-F238E27FC236}">
                <a16:creationId xmlns:a16="http://schemas.microsoft.com/office/drawing/2014/main" id="{FC3B3B17-050B-4CE4-AB53-C5A458908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7864" y="5991840"/>
            <a:ext cx="1668495" cy="1668495"/>
          </a:xfrm>
          <a:prstGeom prst="rect">
            <a:avLst/>
          </a:prstGeom>
        </p:spPr>
      </p:pic>
      <p:sp>
        <p:nvSpPr>
          <p:cNvPr id="6" name="Text Box 1">
            <a:extLst>
              <a:ext uri="{FF2B5EF4-FFF2-40B4-BE49-F238E27FC236}">
                <a16:creationId xmlns:a16="http://schemas.microsoft.com/office/drawing/2014/main" id="{D94C756D-C095-4494-892D-368F3201271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36</a:t>
            </a:fld>
            <a:endParaRPr lang="fr-FR" altLang="fr-FR" sz="2400" baseline="0" dirty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82069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>
            <a:extLst>
              <a:ext uri="{FF2B5EF4-FFF2-40B4-BE49-F238E27FC236}">
                <a16:creationId xmlns:a16="http://schemas.microsoft.com/office/drawing/2014/main" id="{07177C90-7B95-4507-BEFC-7DF3A83A58A1}"/>
              </a:ext>
            </a:extLst>
          </p:cNvPr>
          <p:cNvSpPr>
            <a:spLocks/>
          </p:cNvSpPr>
          <p:nvPr/>
        </p:nvSpPr>
        <p:spPr bwMode="auto">
          <a:xfrm>
            <a:off x="10718800" y="-5724525"/>
            <a:ext cx="2944813" cy="9844088"/>
          </a:xfrm>
          <a:prstGeom prst="rect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fr-FR" altLang="fr-F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B887AC23-AE26-4054-BF98-D1E90ED209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225196" y="5633864"/>
            <a:ext cx="9933607" cy="3456384"/>
          </a:xfrm>
        </p:spPr>
        <p:txBody>
          <a:bodyPr anchor="t"/>
          <a:lstStyle/>
          <a:p>
            <a:pPr eaLnBrk="1">
              <a:defRPr/>
            </a:pPr>
            <a:r>
              <a:rPr lang="fr-FR" altLang="x-none" dirty="0"/>
              <a:t>Merci pour votre attention !</a:t>
            </a:r>
            <a:endParaRPr lang="x-none" altLang="x-none" dirty="0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D8C24FDA-755C-4492-AD2E-78C32984C57B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37</a:t>
            </a:fld>
            <a:endParaRPr lang="fr-FR" altLang="fr-FR" sz="2400" baseline="0" dirty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5758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2429455" y="3320957"/>
            <a:ext cx="4076757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Valeurs manquantes</a:t>
            </a:r>
          </a:p>
        </p:txBody>
      </p:sp>
      <p:cxnSp>
        <p:nvCxnSpPr>
          <p:cNvPr id="19" name="Connecteur droit 18"/>
          <p:cNvCxnSpPr/>
          <p:nvPr/>
        </p:nvCxnSpPr>
        <p:spPr bwMode="auto">
          <a:xfrm rot="5400000">
            <a:off x="10541557" y="7511098"/>
            <a:ext cx="6786610" cy="1588"/>
          </a:xfrm>
          <a:prstGeom prst="line">
            <a:avLst/>
          </a:prstGeom>
          <a:ln>
            <a:solidFill>
              <a:srgbClr val="7CDB7A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3997194" y="5489848"/>
            <a:ext cx="5167295" cy="125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600"/>
              </a:spcAft>
            </a:pPr>
            <a:r>
              <a:rPr lang="fr-FR" sz="5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Notre data est composée de 74975 observations.</a:t>
            </a:r>
            <a:endParaRPr lang="fr-FR" sz="5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941131" y="8337166"/>
            <a:ext cx="7093977" cy="132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5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 remarque que la </a:t>
            </a:r>
            <a:r>
              <a:rPr lang="fr-FR" sz="5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dataset</a:t>
            </a:r>
            <a:r>
              <a:rPr lang="fr-FR" sz="5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ne contient pas de valeurs manquantes.</a:t>
            </a:r>
            <a:endParaRPr lang="fr-FR" sz="5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-607292"/>
            <a:ext cx="2153822" cy="167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66464" tIns="863328" rIns="1066464" bIns="60940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80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439711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br>
              <a:rPr lang="fr-FR" sz="1200">
                <a:latin typeface="Arial" pitchFamily="34" charset="0"/>
                <a:ea typeface="Garamond" pitchFamily="18" charset="0"/>
                <a:cs typeface="Garamond" pitchFamily="18" charset="0"/>
              </a:rPr>
            </a:br>
            <a:endParaRPr lang="fr-FR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800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501264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fr-FR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800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661600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fr-FR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800"/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493326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fr-FR" sz="18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1" name="Group 6">
            <a:extLst>
              <a:ext uri="{FF2B5EF4-FFF2-40B4-BE49-F238E27FC236}">
                <a16:creationId xmlns:a16="http://schemas.microsoft.com/office/drawing/2014/main" id="{F89DAC0B-8FE0-4A2F-B78E-FCEBE428516F}"/>
              </a:ext>
            </a:extLst>
          </p:cNvPr>
          <p:cNvGrpSpPr>
            <a:grpSpLocks/>
          </p:cNvGrpSpPr>
          <p:nvPr/>
        </p:nvGrpSpPr>
        <p:grpSpPr bwMode="auto">
          <a:xfrm>
            <a:off x="1602364" y="3206658"/>
            <a:ext cx="328612" cy="328612"/>
            <a:chOff x="0" y="0"/>
            <a:chExt cx="328431" cy="328431"/>
          </a:xfrm>
        </p:grpSpPr>
        <p:sp>
          <p:nvSpPr>
            <p:cNvPr id="192" name="Oval 7">
              <a:extLst>
                <a:ext uri="{FF2B5EF4-FFF2-40B4-BE49-F238E27FC236}">
                  <a16:creationId xmlns:a16="http://schemas.microsoft.com/office/drawing/2014/main" id="{8F472379-E0CD-4758-9DA6-1462F23AD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28431" cy="328431"/>
            </a:xfrm>
            <a:prstGeom prst="ellipse">
              <a:avLst/>
            </a:prstGeom>
            <a:solidFill>
              <a:srgbClr val="7CDB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fr-FR" altLang="fr-FR" sz="3200" baseline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3" name="AutoShape 8">
              <a:extLst>
                <a:ext uri="{FF2B5EF4-FFF2-40B4-BE49-F238E27FC236}">
                  <a16:creationId xmlns:a16="http://schemas.microsoft.com/office/drawing/2014/main" id="{F40E7AC7-B77F-427C-BE1D-8B203A61A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8" y="141209"/>
              <a:ext cx="138036" cy="71399"/>
            </a:xfrm>
            <a:custGeom>
              <a:avLst/>
              <a:gdLst>
                <a:gd name="T0" fmla="*/ 69018 w 21600"/>
                <a:gd name="T1" fmla="*/ 35700 h 21600"/>
                <a:gd name="T2" fmla="*/ 69018 w 21600"/>
                <a:gd name="T3" fmla="*/ 35700 h 21600"/>
                <a:gd name="T4" fmla="*/ 69018 w 21600"/>
                <a:gd name="T5" fmla="*/ 35700 h 21600"/>
                <a:gd name="T6" fmla="*/ 69018 w 21600"/>
                <a:gd name="T7" fmla="*/ 357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0828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fr-FR" sz="1800"/>
            </a:p>
          </p:txBody>
        </p:sp>
      </p:grpSp>
      <p:cxnSp>
        <p:nvCxnSpPr>
          <p:cNvPr id="194" name="Connecteur droit 193"/>
          <p:cNvCxnSpPr/>
          <p:nvPr/>
        </p:nvCxnSpPr>
        <p:spPr bwMode="auto">
          <a:xfrm rot="5400000" flipH="1" flipV="1">
            <a:off x="1358678" y="3963104"/>
            <a:ext cx="857256" cy="1588"/>
          </a:xfrm>
          <a:prstGeom prst="line">
            <a:avLst/>
          </a:prstGeom>
          <a:ln>
            <a:solidFill>
              <a:srgbClr val="7CDB7A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5" name="Connecteur droit 194"/>
          <p:cNvCxnSpPr/>
          <p:nvPr/>
        </p:nvCxnSpPr>
        <p:spPr bwMode="auto">
          <a:xfrm>
            <a:off x="1930977" y="3392394"/>
            <a:ext cx="357190" cy="1588"/>
          </a:xfrm>
          <a:prstGeom prst="line">
            <a:avLst/>
          </a:prstGeom>
          <a:ln>
            <a:solidFill>
              <a:srgbClr val="7CDB7A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1C5B502-F194-4190-95DF-03E4574EA039}"/>
              </a:ext>
            </a:extLst>
          </p:cNvPr>
          <p:cNvGrpSpPr/>
          <p:nvPr/>
        </p:nvGrpSpPr>
        <p:grpSpPr>
          <a:xfrm>
            <a:off x="1390800" y="5204459"/>
            <a:ext cx="1694159" cy="4317837"/>
            <a:chOff x="1513900" y="5878193"/>
            <a:chExt cx="682460" cy="2304340"/>
          </a:xfrm>
        </p:grpSpPr>
        <p:sp>
          <p:nvSpPr>
            <p:cNvPr id="140" name="Oval 46">
              <a:extLst>
                <a:ext uri="{FF2B5EF4-FFF2-40B4-BE49-F238E27FC236}">
                  <a16:creationId xmlns:a16="http://schemas.microsoft.com/office/drawing/2014/main" id="{6614D5F8-F045-49EF-AE0C-FD0B1D4FE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900" y="5878193"/>
              <a:ext cx="682460" cy="754934"/>
            </a:xfrm>
            <a:prstGeom prst="ellipse">
              <a:avLst/>
            </a:prstGeom>
            <a:solidFill>
              <a:srgbClr val="7CDB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fr-FR" altLang="fr-FR" sz="3200" baseline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0" name="Oval 51">
              <a:extLst>
                <a:ext uri="{FF2B5EF4-FFF2-40B4-BE49-F238E27FC236}">
                  <a16:creationId xmlns:a16="http://schemas.microsoft.com/office/drawing/2014/main" id="{9BA04FBD-C256-477F-B1BF-4F82B58E9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900" y="7427599"/>
              <a:ext cx="682460" cy="754934"/>
            </a:xfrm>
            <a:prstGeom prst="ellipse">
              <a:avLst/>
            </a:prstGeom>
            <a:solidFill>
              <a:srgbClr val="E0E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fr-FR" altLang="fr-FR" sz="3200" baseline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pic>
          <p:nvPicPr>
            <p:cNvPr id="222" name="Image 221" descr="project-managemen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337" y="5998839"/>
              <a:ext cx="545426" cy="545426"/>
            </a:xfrm>
            <a:prstGeom prst="rect">
              <a:avLst/>
            </a:prstGeom>
          </p:spPr>
        </p:pic>
        <p:pic>
          <p:nvPicPr>
            <p:cNvPr id="225" name="Image 224" descr="percent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8795" y="7612495"/>
              <a:ext cx="343758" cy="343758"/>
            </a:xfrm>
            <a:prstGeom prst="rect">
              <a:avLst/>
            </a:prstGeom>
          </p:spPr>
        </p:pic>
      </p:grpSp>
      <p:sp>
        <p:nvSpPr>
          <p:cNvPr id="226" name="ZoneTexte 225"/>
          <p:cNvSpPr txBox="1"/>
          <p:nvPr/>
        </p:nvSpPr>
        <p:spPr>
          <a:xfrm>
            <a:off x="15947623" y="3204602"/>
            <a:ext cx="1119217" cy="995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Code</a:t>
            </a:r>
          </a:p>
          <a:p>
            <a:endParaRPr lang="fr-FR" sz="4400" b="1" dirty="0"/>
          </a:p>
        </p:txBody>
      </p:sp>
      <p:grpSp>
        <p:nvGrpSpPr>
          <p:cNvPr id="227" name="Group 6">
            <a:extLst>
              <a:ext uri="{FF2B5EF4-FFF2-40B4-BE49-F238E27FC236}">
                <a16:creationId xmlns:a16="http://schemas.microsoft.com/office/drawing/2014/main" id="{F89DAC0B-8FE0-4A2F-B78E-FCEBE428516F}"/>
              </a:ext>
            </a:extLst>
          </p:cNvPr>
          <p:cNvGrpSpPr>
            <a:grpSpLocks/>
          </p:cNvGrpSpPr>
          <p:nvPr/>
        </p:nvGrpSpPr>
        <p:grpSpPr bwMode="auto">
          <a:xfrm>
            <a:off x="15233242" y="3056738"/>
            <a:ext cx="328612" cy="328612"/>
            <a:chOff x="0" y="0"/>
            <a:chExt cx="328431" cy="328431"/>
          </a:xfrm>
        </p:grpSpPr>
        <p:sp>
          <p:nvSpPr>
            <p:cNvPr id="228" name="Oval 7">
              <a:extLst>
                <a:ext uri="{FF2B5EF4-FFF2-40B4-BE49-F238E27FC236}">
                  <a16:creationId xmlns:a16="http://schemas.microsoft.com/office/drawing/2014/main" id="{8F472379-E0CD-4758-9DA6-1462F23AD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28431" cy="328431"/>
            </a:xfrm>
            <a:prstGeom prst="ellipse">
              <a:avLst/>
            </a:prstGeom>
            <a:solidFill>
              <a:srgbClr val="7CDB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fr-FR" altLang="fr-FR" sz="3200" baseline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29" name="AutoShape 8">
              <a:extLst>
                <a:ext uri="{FF2B5EF4-FFF2-40B4-BE49-F238E27FC236}">
                  <a16:creationId xmlns:a16="http://schemas.microsoft.com/office/drawing/2014/main" id="{F40E7AC7-B77F-427C-BE1D-8B203A61A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8" y="141209"/>
              <a:ext cx="138036" cy="71399"/>
            </a:xfrm>
            <a:custGeom>
              <a:avLst/>
              <a:gdLst>
                <a:gd name="T0" fmla="*/ 69018 w 21600"/>
                <a:gd name="T1" fmla="*/ 35700 h 21600"/>
                <a:gd name="T2" fmla="*/ 69018 w 21600"/>
                <a:gd name="T3" fmla="*/ 35700 h 21600"/>
                <a:gd name="T4" fmla="*/ 69018 w 21600"/>
                <a:gd name="T5" fmla="*/ 35700 h 21600"/>
                <a:gd name="T6" fmla="*/ 69018 w 21600"/>
                <a:gd name="T7" fmla="*/ 357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0828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fr-FR" sz="1800"/>
            </a:p>
          </p:txBody>
        </p:sp>
      </p:grpSp>
      <p:cxnSp>
        <p:nvCxnSpPr>
          <p:cNvPr id="230" name="Connecteur droit 229"/>
          <p:cNvCxnSpPr/>
          <p:nvPr/>
        </p:nvCxnSpPr>
        <p:spPr bwMode="auto">
          <a:xfrm rot="5400000" flipH="1" flipV="1">
            <a:off x="15197525" y="3592522"/>
            <a:ext cx="357190" cy="1588"/>
          </a:xfrm>
          <a:prstGeom prst="line">
            <a:avLst/>
          </a:prstGeom>
          <a:ln>
            <a:solidFill>
              <a:srgbClr val="7CDB7A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Connecteur droit 230"/>
          <p:cNvCxnSpPr/>
          <p:nvPr/>
        </p:nvCxnSpPr>
        <p:spPr bwMode="auto">
          <a:xfrm>
            <a:off x="15561855" y="3242474"/>
            <a:ext cx="357190" cy="1588"/>
          </a:xfrm>
          <a:prstGeom prst="line">
            <a:avLst/>
          </a:prstGeom>
          <a:ln>
            <a:solidFill>
              <a:srgbClr val="7CDB7A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9" name="Picture 1301681339">
            <a:extLst>
              <a:ext uri="{FF2B5EF4-FFF2-40B4-BE49-F238E27FC236}">
                <a16:creationId xmlns:a16="http://schemas.microsoft.com/office/drawing/2014/main" id="{164CCE93-7D5C-4472-8BD2-20128A4BA3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3038"/>
          <a:stretch/>
        </p:blipFill>
        <p:spPr>
          <a:xfrm>
            <a:off x="15736490" y="3759724"/>
            <a:ext cx="5682528" cy="8016812"/>
          </a:xfrm>
          <a:prstGeom prst="rect">
            <a:avLst/>
          </a:prstGeom>
        </p:spPr>
      </p:pic>
      <p:sp>
        <p:nvSpPr>
          <p:cNvPr id="31" name="Text Box 1">
            <a:extLst>
              <a:ext uri="{FF2B5EF4-FFF2-40B4-BE49-F238E27FC236}">
                <a16:creationId xmlns:a16="http://schemas.microsoft.com/office/drawing/2014/main" id="{FC6BFAA6-4849-4B04-AC69-7FAEC6E2EE63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4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3A39C0DF-A6AA-4099-A6BE-E4054D207ECA}"/>
              </a:ext>
            </a:extLst>
          </p:cNvPr>
          <p:cNvGrpSpPr/>
          <p:nvPr/>
        </p:nvGrpSpPr>
        <p:grpSpPr>
          <a:xfrm>
            <a:off x="1949281" y="617181"/>
            <a:ext cx="1745662" cy="1758706"/>
            <a:chOff x="805844" y="292664"/>
            <a:chExt cx="974014" cy="914989"/>
          </a:xfrm>
        </p:grpSpPr>
        <p:sp>
          <p:nvSpPr>
            <p:cNvPr id="37" name="Flowchart: Connector 25">
              <a:extLst>
                <a:ext uri="{FF2B5EF4-FFF2-40B4-BE49-F238E27FC236}">
                  <a16:creationId xmlns:a16="http://schemas.microsoft.com/office/drawing/2014/main" id="{939D17F4-CBF4-469F-B1B3-18EB68BC3B7F}"/>
                </a:ext>
              </a:extLst>
            </p:cNvPr>
            <p:cNvSpPr/>
            <p:nvPr/>
          </p:nvSpPr>
          <p:spPr>
            <a:xfrm>
              <a:off x="805844" y="292664"/>
              <a:ext cx="974014" cy="914989"/>
            </a:xfrm>
            <a:prstGeom prst="flowChartConnector">
              <a:avLst/>
            </a:prstGeom>
            <a:solidFill>
              <a:srgbClr val="73A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600"/>
            </a:p>
          </p:txBody>
        </p:sp>
        <p:pic>
          <p:nvPicPr>
            <p:cNvPr id="38" name="Image 22">
              <a:extLst>
                <a:ext uri="{FF2B5EF4-FFF2-40B4-BE49-F238E27FC236}">
                  <a16:creationId xmlns:a16="http://schemas.microsoft.com/office/drawing/2014/main" id="{EA419AD2-7945-4D98-B8C6-4B7C9D57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1241" y="476167"/>
              <a:ext cx="523220" cy="52322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ED8FC13-6DF9-4B72-AF99-DBE33A060ECF}"/>
              </a:ext>
            </a:extLst>
          </p:cNvPr>
          <p:cNvSpPr/>
          <p:nvPr/>
        </p:nvSpPr>
        <p:spPr>
          <a:xfrm>
            <a:off x="3737808" y="1450709"/>
            <a:ext cx="2693366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Diagnostic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1920472" y="3233340"/>
            <a:ext cx="3780202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Valeurs aberrantes</a:t>
            </a:r>
          </a:p>
        </p:txBody>
      </p:sp>
      <p:cxnSp>
        <p:nvCxnSpPr>
          <p:cNvPr id="19" name="Connecteur droit 18"/>
          <p:cNvCxnSpPr>
            <a:cxnSpLocks/>
          </p:cNvCxnSpPr>
          <p:nvPr/>
        </p:nvCxnSpPr>
        <p:spPr bwMode="auto">
          <a:xfrm flipH="1">
            <a:off x="3928120" y="6359238"/>
            <a:ext cx="16941660" cy="0"/>
          </a:xfrm>
          <a:prstGeom prst="line">
            <a:avLst/>
          </a:prstGeom>
          <a:ln>
            <a:solidFill>
              <a:srgbClr val="7CDB7A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849605" y="4409728"/>
            <a:ext cx="623793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Pour la visualisation des valeurs aberrantes on utilise les </a:t>
            </a:r>
            <a:r>
              <a:rPr lang="fr-FR" sz="3200" b="1" dirty="0" err="1"/>
              <a:t>Boxplots</a:t>
            </a:r>
            <a:r>
              <a:rPr lang="fr-FR" sz="3200" b="1" dirty="0"/>
              <a:t>.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-607292"/>
            <a:ext cx="2153822" cy="167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66464" tIns="863328" rIns="1066464" bIns="609408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80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439711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br>
              <a:rPr lang="fr-FR" sz="1200">
                <a:latin typeface="Arial" pitchFamily="34" charset="0"/>
                <a:ea typeface="Garamond" pitchFamily="18" charset="0"/>
                <a:cs typeface="Garamond" pitchFamily="18" charset="0"/>
              </a:rPr>
            </a:br>
            <a:endParaRPr lang="fr-FR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800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501264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fr-FR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Oval 46">
            <a:extLst>
              <a:ext uri="{FF2B5EF4-FFF2-40B4-BE49-F238E27FC236}">
                <a16:creationId xmlns:a16="http://schemas.microsoft.com/office/drawing/2014/main" id="{6614D5F8-F045-49EF-AE0C-FD0B1D4FE913}"/>
              </a:ext>
            </a:extLst>
          </p:cNvPr>
          <p:cNvSpPr>
            <a:spLocks/>
          </p:cNvSpPr>
          <p:nvPr/>
        </p:nvSpPr>
        <p:spPr bwMode="auto">
          <a:xfrm>
            <a:off x="920341" y="4327140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fr-FR" altLang="fr-F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800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661600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fr-FR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800"/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493326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fr-FR" sz="18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1" name="Group 6">
            <a:extLst>
              <a:ext uri="{FF2B5EF4-FFF2-40B4-BE49-F238E27FC236}">
                <a16:creationId xmlns:a16="http://schemas.microsoft.com/office/drawing/2014/main" id="{F89DAC0B-8FE0-4A2F-B78E-FCEBE428516F}"/>
              </a:ext>
            </a:extLst>
          </p:cNvPr>
          <p:cNvGrpSpPr>
            <a:grpSpLocks/>
          </p:cNvGrpSpPr>
          <p:nvPr/>
        </p:nvGrpSpPr>
        <p:grpSpPr bwMode="auto">
          <a:xfrm>
            <a:off x="1093382" y="3119041"/>
            <a:ext cx="328612" cy="328612"/>
            <a:chOff x="0" y="0"/>
            <a:chExt cx="328431" cy="328431"/>
          </a:xfrm>
        </p:grpSpPr>
        <p:sp>
          <p:nvSpPr>
            <p:cNvPr id="192" name="Oval 7">
              <a:extLst>
                <a:ext uri="{FF2B5EF4-FFF2-40B4-BE49-F238E27FC236}">
                  <a16:creationId xmlns:a16="http://schemas.microsoft.com/office/drawing/2014/main" id="{8F472379-E0CD-4758-9DA6-1462F23AD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28431" cy="328431"/>
            </a:xfrm>
            <a:prstGeom prst="ellipse">
              <a:avLst/>
            </a:prstGeom>
            <a:solidFill>
              <a:srgbClr val="7CDB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fr-FR" altLang="fr-FR" sz="3200" baseline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3" name="AutoShape 8">
              <a:extLst>
                <a:ext uri="{FF2B5EF4-FFF2-40B4-BE49-F238E27FC236}">
                  <a16:creationId xmlns:a16="http://schemas.microsoft.com/office/drawing/2014/main" id="{F40E7AC7-B77F-427C-BE1D-8B203A61A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8" y="141209"/>
              <a:ext cx="138036" cy="71399"/>
            </a:xfrm>
            <a:custGeom>
              <a:avLst/>
              <a:gdLst>
                <a:gd name="T0" fmla="*/ 69018 w 21600"/>
                <a:gd name="T1" fmla="*/ 35700 h 21600"/>
                <a:gd name="T2" fmla="*/ 69018 w 21600"/>
                <a:gd name="T3" fmla="*/ 35700 h 21600"/>
                <a:gd name="T4" fmla="*/ 69018 w 21600"/>
                <a:gd name="T5" fmla="*/ 35700 h 21600"/>
                <a:gd name="T6" fmla="*/ 69018 w 21600"/>
                <a:gd name="T7" fmla="*/ 357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0828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fr-FR" sz="1800"/>
            </a:p>
          </p:txBody>
        </p:sp>
      </p:grpSp>
      <p:cxnSp>
        <p:nvCxnSpPr>
          <p:cNvPr id="194" name="Connecteur droit 193"/>
          <p:cNvCxnSpPr/>
          <p:nvPr/>
        </p:nvCxnSpPr>
        <p:spPr bwMode="auto">
          <a:xfrm rot="5400000" flipH="1" flipV="1">
            <a:off x="849696" y="3875487"/>
            <a:ext cx="857256" cy="1588"/>
          </a:xfrm>
          <a:prstGeom prst="line">
            <a:avLst/>
          </a:prstGeom>
          <a:ln>
            <a:solidFill>
              <a:srgbClr val="7CDB7A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5" name="Connecteur droit 194"/>
          <p:cNvCxnSpPr/>
          <p:nvPr/>
        </p:nvCxnSpPr>
        <p:spPr bwMode="auto">
          <a:xfrm>
            <a:off x="1421995" y="3304777"/>
            <a:ext cx="357190" cy="1588"/>
          </a:xfrm>
          <a:prstGeom prst="line">
            <a:avLst/>
          </a:prstGeom>
          <a:ln>
            <a:solidFill>
              <a:srgbClr val="7CDB7A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22" name="Image 221" descr="project-manage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79" y="4447786"/>
            <a:ext cx="500066" cy="500066"/>
          </a:xfrm>
          <a:prstGeom prst="rect">
            <a:avLst/>
          </a:prstGeom>
        </p:spPr>
      </p:pic>
      <p:sp>
        <p:nvSpPr>
          <p:cNvPr id="226" name="ZoneTexte 225"/>
          <p:cNvSpPr txBox="1"/>
          <p:nvPr/>
        </p:nvSpPr>
        <p:spPr>
          <a:xfrm>
            <a:off x="1814109" y="6359239"/>
            <a:ext cx="1119217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Code</a:t>
            </a:r>
          </a:p>
        </p:txBody>
      </p:sp>
      <p:grpSp>
        <p:nvGrpSpPr>
          <p:cNvPr id="227" name="Group 6">
            <a:extLst>
              <a:ext uri="{FF2B5EF4-FFF2-40B4-BE49-F238E27FC236}">
                <a16:creationId xmlns:a16="http://schemas.microsoft.com/office/drawing/2014/main" id="{F89DAC0B-8FE0-4A2F-B78E-FCEBE428516F}"/>
              </a:ext>
            </a:extLst>
          </p:cNvPr>
          <p:cNvGrpSpPr>
            <a:grpSpLocks/>
          </p:cNvGrpSpPr>
          <p:nvPr/>
        </p:nvGrpSpPr>
        <p:grpSpPr bwMode="auto">
          <a:xfrm>
            <a:off x="1099728" y="6211374"/>
            <a:ext cx="328612" cy="328612"/>
            <a:chOff x="0" y="0"/>
            <a:chExt cx="328431" cy="328431"/>
          </a:xfrm>
        </p:grpSpPr>
        <p:sp>
          <p:nvSpPr>
            <p:cNvPr id="228" name="Oval 7">
              <a:extLst>
                <a:ext uri="{FF2B5EF4-FFF2-40B4-BE49-F238E27FC236}">
                  <a16:creationId xmlns:a16="http://schemas.microsoft.com/office/drawing/2014/main" id="{8F472379-E0CD-4758-9DA6-1462F23AD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28431" cy="328431"/>
            </a:xfrm>
            <a:prstGeom prst="ellipse">
              <a:avLst/>
            </a:prstGeom>
            <a:solidFill>
              <a:srgbClr val="7CDB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fr-FR" altLang="fr-FR" sz="3200" baseline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29" name="AutoShape 8">
              <a:extLst>
                <a:ext uri="{FF2B5EF4-FFF2-40B4-BE49-F238E27FC236}">
                  <a16:creationId xmlns:a16="http://schemas.microsoft.com/office/drawing/2014/main" id="{F40E7AC7-B77F-427C-BE1D-8B203A61A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8" y="141209"/>
              <a:ext cx="138036" cy="71399"/>
            </a:xfrm>
            <a:custGeom>
              <a:avLst/>
              <a:gdLst>
                <a:gd name="T0" fmla="*/ 69018 w 21600"/>
                <a:gd name="T1" fmla="*/ 35700 h 21600"/>
                <a:gd name="T2" fmla="*/ 69018 w 21600"/>
                <a:gd name="T3" fmla="*/ 35700 h 21600"/>
                <a:gd name="T4" fmla="*/ 69018 w 21600"/>
                <a:gd name="T5" fmla="*/ 35700 h 21600"/>
                <a:gd name="T6" fmla="*/ 69018 w 21600"/>
                <a:gd name="T7" fmla="*/ 357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0828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fr-FR" sz="1800"/>
            </a:p>
          </p:txBody>
        </p:sp>
      </p:grpSp>
      <p:cxnSp>
        <p:nvCxnSpPr>
          <p:cNvPr id="230" name="Connecteur droit 229"/>
          <p:cNvCxnSpPr/>
          <p:nvPr/>
        </p:nvCxnSpPr>
        <p:spPr bwMode="auto">
          <a:xfrm rot="5400000" flipH="1" flipV="1">
            <a:off x="1064011" y="6747158"/>
            <a:ext cx="357190" cy="1588"/>
          </a:xfrm>
          <a:prstGeom prst="line">
            <a:avLst/>
          </a:prstGeom>
          <a:ln>
            <a:solidFill>
              <a:srgbClr val="7CDB7A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Connecteur droit 230"/>
          <p:cNvCxnSpPr/>
          <p:nvPr/>
        </p:nvCxnSpPr>
        <p:spPr bwMode="auto">
          <a:xfrm>
            <a:off x="1428341" y="6397110"/>
            <a:ext cx="357190" cy="1588"/>
          </a:xfrm>
          <a:prstGeom prst="line">
            <a:avLst/>
          </a:prstGeom>
          <a:ln>
            <a:solidFill>
              <a:srgbClr val="7CDB7A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9" name="Picture 427142769">
            <a:extLst>
              <a:ext uri="{FF2B5EF4-FFF2-40B4-BE49-F238E27FC236}">
                <a16:creationId xmlns:a16="http://schemas.microsoft.com/office/drawing/2014/main" id="{E21E8C28-4252-4706-BD19-D103C288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26" y="7221012"/>
            <a:ext cx="10728880" cy="6088608"/>
          </a:xfrm>
          <a:prstGeom prst="rect">
            <a:avLst/>
          </a:prstGeom>
        </p:spPr>
      </p:pic>
      <p:pic>
        <p:nvPicPr>
          <p:cNvPr id="90" name="Picture 1661360298">
            <a:extLst>
              <a:ext uri="{FF2B5EF4-FFF2-40B4-BE49-F238E27FC236}">
                <a16:creationId xmlns:a16="http://schemas.microsoft.com/office/drawing/2014/main" id="{BEDAEBDE-E228-4F2B-96A8-E2EEA7A0E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249" y="6676906"/>
            <a:ext cx="8380730" cy="6362700"/>
          </a:xfrm>
          <a:prstGeom prst="rect">
            <a:avLst/>
          </a:prstGeom>
        </p:spPr>
      </p:pic>
      <p:sp>
        <p:nvSpPr>
          <p:cNvPr id="42" name="Text Box 1">
            <a:extLst>
              <a:ext uri="{FF2B5EF4-FFF2-40B4-BE49-F238E27FC236}">
                <a16:creationId xmlns:a16="http://schemas.microsoft.com/office/drawing/2014/main" id="{7EA1C2D8-AC95-4E9F-A473-E179946A072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5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grpSp>
        <p:nvGrpSpPr>
          <p:cNvPr id="44" name="Group 27">
            <a:extLst>
              <a:ext uri="{FF2B5EF4-FFF2-40B4-BE49-F238E27FC236}">
                <a16:creationId xmlns:a16="http://schemas.microsoft.com/office/drawing/2014/main" id="{7C16B457-583A-45B3-9F8F-E75955729C0F}"/>
              </a:ext>
            </a:extLst>
          </p:cNvPr>
          <p:cNvGrpSpPr/>
          <p:nvPr/>
        </p:nvGrpSpPr>
        <p:grpSpPr>
          <a:xfrm>
            <a:off x="1949281" y="617181"/>
            <a:ext cx="1745662" cy="1758706"/>
            <a:chOff x="805844" y="292664"/>
            <a:chExt cx="974014" cy="914989"/>
          </a:xfrm>
        </p:grpSpPr>
        <p:sp>
          <p:nvSpPr>
            <p:cNvPr id="45" name="Flowchart: Connector 25">
              <a:extLst>
                <a:ext uri="{FF2B5EF4-FFF2-40B4-BE49-F238E27FC236}">
                  <a16:creationId xmlns:a16="http://schemas.microsoft.com/office/drawing/2014/main" id="{A694A9FC-BF41-47CE-9CBD-0DB5B1795F6D}"/>
                </a:ext>
              </a:extLst>
            </p:cNvPr>
            <p:cNvSpPr/>
            <p:nvPr/>
          </p:nvSpPr>
          <p:spPr>
            <a:xfrm>
              <a:off x="805844" y="292664"/>
              <a:ext cx="974014" cy="914989"/>
            </a:xfrm>
            <a:prstGeom prst="flowChartConnector">
              <a:avLst/>
            </a:prstGeom>
            <a:solidFill>
              <a:srgbClr val="73A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600"/>
            </a:p>
          </p:txBody>
        </p:sp>
        <p:pic>
          <p:nvPicPr>
            <p:cNvPr id="46" name="Image 22">
              <a:extLst>
                <a:ext uri="{FF2B5EF4-FFF2-40B4-BE49-F238E27FC236}">
                  <a16:creationId xmlns:a16="http://schemas.microsoft.com/office/drawing/2014/main" id="{183D363D-3CDD-4877-9EB5-C0EF4A4E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1241" y="476167"/>
              <a:ext cx="523220" cy="523220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CAB85EA-C50D-4D7A-AC38-A13CDEE96C9E}"/>
              </a:ext>
            </a:extLst>
          </p:cNvPr>
          <p:cNvGrpSpPr/>
          <p:nvPr/>
        </p:nvGrpSpPr>
        <p:grpSpPr>
          <a:xfrm>
            <a:off x="14977249" y="2825813"/>
            <a:ext cx="8015951" cy="2331832"/>
            <a:chOff x="14977249" y="2825813"/>
            <a:chExt cx="8015951" cy="2331832"/>
          </a:xfrm>
        </p:grpSpPr>
        <p:sp>
          <p:nvSpPr>
            <p:cNvPr id="142" name="Oval 51">
              <a:extLst>
                <a:ext uri="{FF2B5EF4-FFF2-40B4-BE49-F238E27FC236}">
                  <a16:creationId xmlns:a16="http://schemas.microsoft.com/office/drawing/2014/main" id="{9BA04FBD-C256-477F-B1BF-4F82B58E9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7249" y="4011682"/>
              <a:ext cx="761426" cy="845332"/>
            </a:xfrm>
            <a:prstGeom prst="ellipse">
              <a:avLst/>
            </a:prstGeom>
            <a:solidFill>
              <a:srgbClr val="E0E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lnSpc>
                  <a:spcPct val="70000"/>
                </a:lnSpc>
                <a:spcBef>
                  <a:spcPts val="5200"/>
                </a:spcBef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lnSpc>
                  <a:spcPct val="70000"/>
                </a:lnSpc>
                <a:spcBef>
                  <a:spcPts val="5200"/>
                </a:spcBef>
                <a:spcAft>
                  <a:spcPct val="0"/>
                </a:spcAft>
                <a:buSzPct val="75000"/>
                <a:buChar char="•"/>
                <a:defRPr sz="2800" baseline="43000">
                  <a:solidFill>
                    <a:srgbClr val="818A93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fr-FR" altLang="fr-FR" sz="3200" baseline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07" name="ZoneTexte 206"/>
            <p:cNvSpPr txBox="1"/>
            <p:nvPr/>
          </p:nvSpPr>
          <p:spPr>
            <a:xfrm>
              <a:off x="15888890" y="3011550"/>
              <a:ext cx="2497744" cy="54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b="1" dirty="0"/>
                <a:t>Résultat</a:t>
              </a:r>
            </a:p>
          </p:txBody>
        </p:sp>
        <p:grpSp>
          <p:nvGrpSpPr>
            <p:cNvPr id="208" name="Group 6">
              <a:extLst>
                <a:ext uri="{FF2B5EF4-FFF2-40B4-BE49-F238E27FC236}">
                  <a16:creationId xmlns:a16="http://schemas.microsoft.com/office/drawing/2014/main" id="{F89DAC0B-8FE0-4A2F-B78E-FCEBE4285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33237" y="2825813"/>
              <a:ext cx="361502" cy="401338"/>
              <a:chOff x="0" y="0"/>
              <a:chExt cx="328431" cy="328431"/>
            </a:xfrm>
          </p:grpSpPr>
          <p:sp>
            <p:nvSpPr>
              <p:cNvPr id="209" name="Oval 7">
                <a:extLst>
                  <a:ext uri="{FF2B5EF4-FFF2-40B4-BE49-F238E27FC236}">
                    <a16:creationId xmlns:a16="http://schemas.microsoft.com/office/drawing/2014/main" id="{8F472379-E0CD-4758-9DA6-1462F23AD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28431" cy="328431"/>
              </a:xfrm>
              <a:prstGeom prst="ellipse">
                <a:avLst/>
              </a:prstGeom>
              <a:solidFill>
                <a:srgbClr val="7CDB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fr-FR" altLang="fr-FR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10" name="AutoShape 8">
                <a:extLst>
                  <a:ext uri="{FF2B5EF4-FFF2-40B4-BE49-F238E27FC236}">
                    <a16:creationId xmlns:a16="http://schemas.microsoft.com/office/drawing/2014/main" id="{F40E7AC7-B77F-427C-BE1D-8B203A61A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98" y="141209"/>
                <a:ext cx="138036" cy="71399"/>
              </a:xfrm>
              <a:custGeom>
                <a:avLst/>
                <a:gdLst>
                  <a:gd name="T0" fmla="*/ 69018 w 21600"/>
                  <a:gd name="T1" fmla="*/ 35700 h 21600"/>
                  <a:gd name="T2" fmla="*/ 69018 w 21600"/>
                  <a:gd name="T3" fmla="*/ 35700 h 21600"/>
                  <a:gd name="T4" fmla="*/ 69018 w 21600"/>
                  <a:gd name="T5" fmla="*/ 35700 h 21600"/>
                  <a:gd name="T6" fmla="*/ 69018 w 21600"/>
                  <a:gd name="T7" fmla="*/ 357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10828" y="21600"/>
                    </a:lnTo>
                    <a:lnTo>
                      <a:pt x="2160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20" rIns="45720" anchor="ctr"/>
              <a:lstStyle/>
              <a:p>
                <a:endParaRPr lang="fr-FR" sz="1800"/>
              </a:p>
            </p:txBody>
          </p:sp>
        </p:grpSp>
        <p:cxnSp>
          <p:nvCxnSpPr>
            <p:cNvPr id="211" name="Connecteur droit 210"/>
            <p:cNvCxnSpPr>
              <a:cxnSpLocks/>
              <a:stCxn id="209" idx="4"/>
              <a:endCxn id="142" idx="0"/>
            </p:cNvCxnSpPr>
            <p:nvPr/>
          </p:nvCxnSpPr>
          <p:spPr bwMode="auto">
            <a:xfrm>
              <a:off x="15313989" y="3227150"/>
              <a:ext cx="43974" cy="784532"/>
            </a:xfrm>
            <a:prstGeom prst="line">
              <a:avLst/>
            </a:prstGeom>
            <a:ln>
              <a:solidFill>
                <a:srgbClr val="7CDB7A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Connecteur droit 211"/>
            <p:cNvCxnSpPr/>
            <p:nvPr/>
          </p:nvCxnSpPr>
          <p:spPr bwMode="auto">
            <a:xfrm>
              <a:off x="15494738" y="3038224"/>
              <a:ext cx="392940" cy="1940"/>
            </a:xfrm>
            <a:prstGeom prst="line">
              <a:avLst/>
            </a:prstGeom>
            <a:ln>
              <a:solidFill>
                <a:srgbClr val="7CDB7A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216" name="Image 215" descr="bolt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38837" y="4073271"/>
              <a:ext cx="710014" cy="710014"/>
            </a:xfrm>
            <a:prstGeom prst="rect">
              <a:avLst/>
            </a:prstGeom>
          </p:spPr>
        </p:pic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C8381AA3-E349-466E-9893-C36EC8CBAAED}"/>
                </a:ext>
              </a:extLst>
            </p:cNvPr>
            <p:cNvSpPr txBox="1"/>
            <p:nvPr/>
          </p:nvSpPr>
          <p:spPr>
            <a:xfrm>
              <a:off x="16031694" y="4080427"/>
              <a:ext cx="69615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/>
                <a:t>La dispersion de« Production », est liée à la nature du « </a:t>
              </a:r>
              <a:r>
                <a:rPr lang="fr-FR" sz="3200" b="1" dirty="0" err="1"/>
                <a:t>Crop</a:t>
              </a:r>
              <a:r>
                <a:rPr lang="fr-FR" sz="3200" b="1" dirty="0"/>
                <a:t> ». </a:t>
              </a:r>
            </a:p>
            <a:p>
              <a:r>
                <a:rPr lang="fr-FR" sz="3200" b="1" dirty="0"/>
                <a:t>Donc elle ne s’agit pas de valeurs aberrantes.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3946856-A7E2-4E7D-8F2F-8BBF0AC9D54E}"/>
              </a:ext>
            </a:extLst>
          </p:cNvPr>
          <p:cNvSpPr/>
          <p:nvPr/>
        </p:nvSpPr>
        <p:spPr>
          <a:xfrm>
            <a:off x="3737808" y="1450709"/>
            <a:ext cx="2693366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Diagnostic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D213D75-566E-4512-B8DF-D8FB717C66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58"/>
          <a:stretch/>
        </p:blipFill>
        <p:spPr>
          <a:xfrm>
            <a:off x="4913204" y="3915775"/>
            <a:ext cx="14521220" cy="3187890"/>
          </a:xfrm>
          <a:prstGeom prst="rect">
            <a:avLst/>
          </a:prstGeom>
        </p:spPr>
      </p:pic>
      <p:pic>
        <p:nvPicPr>
          <p:cNvPr id="1026" name="Picture 2" descr="Big data - Icônes ordinateur gratuites">
            <a:extLst>
              <a:ext uri="{FF2B5EF4-FFF2-40B4-BE49-F238E27FC236}">
                <a16:creationId xmlns:a16="http://schemas.microsoft.com/office/drawing/2014/main" id="{18791D9C-9C25-49E6-9A76-330192524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25" y="7724535"/>
            <a:ext cx="2404282" cy="240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586199-74F3-4E63-862D-FA3FBE563C13}"/>
              </a:ext>
            </a:extLst>
          </p:cNvPr>
          <p:cNvSpPr/>
          <p:nvPr/>
        </p:nvSpPr>
        <p:spPr>
          <a:xfrm>
            <a:off x="6138069" y="11502491"/>
            <a:ext cx="2693158" cy="46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600"/>
              </a:spcAft>
            </a:pPr>
            <a:r>
              <a:rPr lang="fr-FR" sz="3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3600" dirty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District</a:t>
            </a:r>
            <a:r>
              <a:rPr lang="fr-FR" sz="3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r>
              <a:rPr lang="fr-FR" sz="3600" dirty="0" err="1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Crop</a:t>
            </a:r>
            <a:endParaRPr lang="fr-FR" dirty="0">
              <a:latin typeface="Calibri (body)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E73759-54EE-4530-9826-0EE2EF1BA143}"/>
              </a:ext>
            </a:extLst>
          </p:cNvPr>
          <p:cNvSpPr/>
          <p:nvPr/>
        </p:nvSpPr>
        <p:spPr>
          <a:xfrm>
            <a:off x="4799696" y="10727655"/>
            <a:ext cx="5880136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Plusieurs valeurs uniques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C38C47-1C5D-4D38-AF31-1B433EE1514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694" y="7724536"/>
            <a:ext cx="3126644" cy="24042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9172DB4-6F53-4D5F-8035-79790CEBAB7B}"/>
              </a:ext>
            </a:extLst>
          </p:cNvPr>
          <p:cNvSpPr/>
          <p:nvPr/>
        </p:nvSpPr>
        <p:spPr>
          <a:xfrm>
            <a:off x="13377930" y="10801211"/>
            <a:ext cx="7022982" cy="1241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Grand nombre de colonnes dans la factorisation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70349BE2-948E-4092-B67C-A9FD9D693F17}"/>
              </a:ext>
            </a:extLst>
          </p:cNvPr>
          <p:cNvSpPr/>
          <p:nvPr/>
        </p:nvSpPr>
        <p:spPr>
          <a:xfrm>
            <a:off x="11100187" y="8517241"/>
            <a:ext cx="1765110" cy="818866"/>
          </a:xfrm>
          <a:prstGeom prst="chevron">
            <a:avLst/>
          </a:prstGeom>
          <a:solidFill>
            <a:srgbClr val="73A154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C704D-4ED0-457B-BB74-B914F5DB1419}"/>
              </a:ext>
            </a:extLst>
          </p:cNvPr>
          <p:cNvGrpSpPr/>
          <p:nvPr/>
        </p:nvGrpSpPr>
        <p:grpSpPr>
          <a:xfrm>
            <a:off x="1949281" y="617181"/>
            <a:ext cx="1745662" cy="1758706"/>
            <a:chOff x="805844" y="292664"/>
            <a:chExt cx="974014" cy="914989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DEE84CCB-1B04-4013-820B-04EED8F98C39}"/>
                </a:ext>
              </a:extLst>
            </p:cNvPr>
            <p:cNvSpPr/>
            <p:nvPr/>
          </p:nvSpPr>
          <p:spPr>
            <a:xfrm>
              <a:off x="805844" y="292664"/>
              <a:ext cx="974014" cy="914989"/>
            </a:xfrm>
            <a:prstGeom prst="flowChartConnector">
              <a:avLst/>
            </a:prstGeom>
            <a:solidFill>
              <a:srgbClr val="73A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600"/>
            </a:p>
          </p:txBody>
        </p:sp>
        <p:pic>
          <p:nvPicPr>
            <p:cNvPr id="27" name="Image 22">
              <a:extLst>
                <a:ext uri="{FF2B5EF4-FFF2-40B4-BE49-F238E27FC236}">
                  <a16:creationId xmlns:a16="http://schemas.microsoft.com/office/drawing/2014/main" id="{8B583E22-680B-4134-801F-1A5A7D9EB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1241" y="476167"/>
              <a:ext cx="523220" cy="523220"/>
            </a:xfrm>
            <a:prstGeom prst="rect">
              <a:avLst/>
            </a:prstGeom>
          </p:spPr>
        </p:pic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CAFF934B-BE3A-4B68-A7A4-85D7272E0959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6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559AEB-8A35-4A06-8EC0-DE0C61F23A2C}"/>
              </a:ext>
            </a:extLst>
          </p:cNvPr>
          <p:cNvSpPr/>
          <p:nvPr/>
        </p:nvSpPr>
        <p:spPr>
          <a:xfrm>
            <a:off x="3737808" y="1450709"/>
            <a:ext cx="5495415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Variables qualitatives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57524-58C6-4D74-9916-2076E2671332}"/>
              </a:ext>
            </a:extLst>
          </p:cNvPr>
          <p:cNvGrpSpPr/>
          <p:nvPr/>
        </p:nvGrpSpPr>
        <p:grpSpPr>
          <a:xfrm>
            <a:off x="2563095" y="2753522"/>
            <a:ext cx="8908825" cy="792110"/>
            <a:chOff x="2563095" y="2897560"/>
            <a:chExt cx="8908825" cy="7921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339CC3-0249-4ED2-B1A5-64A0EA8EE023}"/>
                </a:ext>
              </a:extLst>
            </p:cNvPr>
            <p:cNvSpPr/>
            <p:nvPr/>
          </p:nvSpPr>
          <p:spPr>
            <a:xfrm>
              <a:off x="3079384" y="3022821"/>
              <a:ext cx="8392536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5600" b="1" dirty="0">
                  <a:solidFill>
                    <a:srgbClr val="73A154"/>
                  </a:solidFill>
                </a:rPr>
                <a:t>Les valeurs uniques des colonnes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674F6C-09AF-43B9-9C4E-FD86A3ABA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999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DCD2F3-10C6-4446-8782-4400F71E893F}"/>
              </a:ext>
            </a:extLst>
          </p:cNvPr>
          <p:cNvGrpSpPr/>
          <p:nvPr/>
        </p:nvGrpSpPr>
        <p:grpSpPr>
          <a:xfrm>
            <a:off x="1949281" y="617181"/>
            <a:ext cx="1745662" cy="1758706"/>
            <a:chOff x="805844" y="292664"/>
            <a:chExt cx="974014" cy="914989"/>
          </a:xfrm>
        </p:grpSpPr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C3F2842-F89B-4974-90D4-C7053DFE40E2}"/>
                </a:ext>
              </a:extLst>
            </p:cNvPr>
            <p:cNvSpPr/>
            <p:nvPr/>
          </p:nvSpPr>
          <p:spPr>
            <a:xfrm>
              <a:off x="805844" y="292664"/>
              <a:ext cx="974014" cy="914989"/>
            </a:xfrm>
            <a:prstGeom prst="flowChartConnector">
              <a:avLst/>
            </a:prstGeom>
            <a:solidFill>
              <a:srgbClr val="73A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600"/>
            </a:p>
          </p:txBody>
        </p:sp>
        <p:pic>
          <p:nvPicPr>
            <p:cNvPr id="16" name="Image 22">
              <a:extLst>
                <a:ext uri="{FF2B5EF4-FFF2-40B4-BE49-F238E27FC236}">
                  <a16:creationId xmlns:a16="http://schemas.microsoft.com/office/drawing/2014/main" id="{7BFADD3C-5005-4B02-8521-B8E34CD04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1241" y="476167"/>
              <a:ext cx="523220" cy="523220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E10A08F1-113F-49E7-A3A9-343D190439A8}"/>
              </a:ext>
            </a:extLst>
          </p:cNvPr>
          <p:cNvGrpSpPr/>
          <p:nvPr/>
        </p:nvGrpSpPr>
        <p:grpSpPr>
          <a:xfrm>
            <a:off x="831359" y="4546971"/>
            <a:ext cx="9746811" cy="5962490"/>
            <a:chOff x="5354238" y="3796951"/>
            <a:chExt cx="11943363" cy="646633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4938295-E4CF-4FF3-8ACC-69F894F11984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529"/>
            <a:stretch/>
          </p:blipFill>
          <p:spPr>
            <a:xfrm>
              <a:off x="5354238" y="3796951"/>
              <a:ext cx="11878322" cy="589995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D0068C-F82B-4240-A9BA-0A527F25F2F4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79" y="9696905"/>
              <a:ext cx="11878322" cy="566382"/>
            </a:xfrm>
            <a:prstGeom prst="rect">
              <a:avLst/>
            </a:prstGeom>
            <a:ln w="28575">
              <a:solidFill>
                <a:srgbClr val="73A154"/>
              </a:solidFill>
            </a:ln>
          </p:spPr>
        </p:pic>
      </p:grp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E1575A62-B404-4391-B6BE-591B86E95A58}"/>
              </a:ext>
            </a:extLst>
          </p:cNvPr>
          <p:cNvSpPr/>
          <p:nvPr/>
        </p:nvSpPr>
        <p:spPr>
          <a:xfrm>
            <a:off x="11183888" y="7013818"/>
            <a:ext cx="1337482" cy="878018"/>
          </a:xfrm>
          <a:prstGeom prst="stripedRightArrow">
            <a:avLst>
              <a:gd name="adj1" fmla="val 50001"/>
              <a:gd name="adj2" fmla="val 50000"/>
            </a:avLst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92AE4-7732-4F19-A2FD-5685240458C6}"/>
              </a:ext>
            </a:extLst>
          </p:cNvPr>
          <p:cNvSpPr/>
          <p:nvPr/>
        </p:nvSpPr>
        <p:spPr>
          <a:xfrm>
            <a:off x="10927053" y="6702182"/>
            <a:ext cx="2659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Nettoyage</a:t>
            </a:r>
            <a:endParaRPr lang="fr-FR" sz="56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F5CD5129-E2EB-476B-AE5A-6AC74C3D94D4}"/>
              </a:ext>
            </a:extLst>
          </p:cNvPr>
          <p:cNvGrpSpPr/>
          <p:nvPr/>
        </p:nvGrpSpPr>
        <p:grpSpPr>
          <a:xfrm>
            <a:off x="13180167" y="5849888"/>
            <a:ext cx="10677129" cy="3173348"/>
            <a:chOff x="1617231" y="2292310"/>
            <a:chExt cx="8957537" cy="23934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7BD709-D2E9-4B4D-B239-08D5DA7671C1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617231" y="2292310"/>
              <a:ext cx="8957537" cy="2273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DB4DA1-C3F4-4673-830A-8F7FBF8AE2AF}"/>
                </a:ext>
              </a:extLst>
            </p:cNvPr>
            <p:cNvSpPr/>
            <p:nvPr/>
          </p:nvSpPr>
          <p:spPr>
            <a:xfrm>
              <a:off x="1662854" y="4162567"/>
              <a:ext cx="7494794" cy="523220"/>
            </a:xfrm>
            <a:prstGeom prst="rect">
              <a:avLst/>
            </a:prstGeom>
            <a:noFill/>
            <a:ln w="28575">
              <a:solidFill>
                <a:srgbClr val="73A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600"/>
            </a:p>
          </p:txBody>
        </p:sp>
      </p:grpSp>
      <p:sp>
        <p:nvSpPr>
          <p:cNvPr id="22" name="Text Box 1">
            <a:extLst>
              <a:ext uri="{FF2B5EF4-FFF2-40B4-BE49-F238E27FC236}">
                <a16:creationId xmlns:a16="http://schemas.microsoft.com/office/drawing/2014/main" id="{6F52AE35-CCCF-4EF6-92BF-DB651F693E1B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7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97D342-3635-4A3E-9801-B611A8D35F2F}"/>
              </a:ext>
            </a:extLst>
          </p:cNvPr>
          <p:cNvSpPr/>
          <p:nvPr/>
        </p:nvSpPr>
        <p:spPr>
          <a:xfrm>
            <a:off x="3737808" y="1450709"/>
            <a:ext cx="5495415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Variables qualitatives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3D6397-27F1-474B-8F32-FF054B11752F}"/>
              </a:ext>
            </a:extLst>
          </p:cNvPr>
          <p:cNvGrpSpPr/>
          <p:nvPr/>
        </p:nvGrpSpPr>
        <p:grpSpPr>
          <a:xfrm>
            <a:off x="2563095" y="2897560"/>
            <a:ext cx="8908825" cy="792110"/>
            <a:chOff x="2563095" y="2897560"/>
            <a:chExt cx="8908825" cy="7921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5D4DD46-6D29-4FF9-BA4A-4B0D069BF5D8}"/>
                </a:ext>
              </a:extLst>
            </p:cNvPr>
            <p:cNvSpPr/>
            <p:nvPr/>
          </p:nvSpPr>
          <p:spPr>
            <a:xfrm>
              <a:off x="3079384" y="3022821"/>
              <a:ext cx="8392536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5600" b="1" dirty="0">
                  <a:solidFill>
                    <a:srgbClr val="73A154"/>
                  </a:solidFill>
                </a:rPr>
                <a:t>L’irrégularité de saisie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EE2C670-F974-4698-9C82-48831C081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108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549B8CA-84F1-403D-9D3A-CCF6C784DF4C}"/>
              </a:ext>
            </a:extLst>
          </p:cNvPr>
          <p:cNvGrpSpPr/>
          <p:nvPr/>
        </p:nvGrpSpPr>
        <p:grpSpPr>
          <a:xfrm>
            <a:off x="1949281" y="617181"/>
            <a:ext cx="1745662" cy="1758706"/>
            <a:chOff x="805844" y="292664"/>
            <a:chExt cx="974014" cy="914989"/>
          </a:xfrm>
        </p:grpSpPr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BF2B218F-F39F-4964-88F8-ED224E057322}"/>
                </a:ext>
              </a:extLst>
            </p:cNvPr>
            <p:cNvSpPr/>
            <p:nvPr/>
          </p:nvSpPr>
          <p:spPr>
            <a:xfrm>
              <a:off x="805844" y="292664"/>
              <a:ext cx="974014" cy="914989"/>
            </a:xfrm>
            <a:prstGeom prst="flowChartConnector">
              <a:avLst/>
            </a:prstGeom>
            <a:solidFill>
              <a:srgbClr val="73A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600"/>
            </a:p>
          </p:txBody>
        </p:sp>
        <p:pic>
          <p:nvPicPr>
            <p:cNvPr id="16" name="Image 22">
              <a:extLst>
                <a:ext uri="{FF2B5EF4-FFF2-40B4-BE49-F238E27FC236}">
                  <a16:creationId xmlns:a16="http://schemas.microsoft.com/office/drawing/2014/main" id="{FE8715FF-F83F-46E5-A4D6-A80275219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1241" y="476167"/>
              <a:ext cx="523220" cy="523220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F256E85-F1AE-40B5-86EF-1B02C2686555}"/>
              </a:ext>
            </a:extLst>
          </p:cNvPr>
          <p:cNvGrpSpPr/>
          <p:nvPr/>
        </p:nvGrpSpPr>
        <p:grpSpPr>
          <a:xfrm>
            <a:off x="1028870" y="10526139"/>
            <a:ext cx="20462626" cy="2052407"/>
            <a:chOff x="-3697624" y="10351086"/>
            <a:chExt cx="24259143" cy="24565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990CAF-E015-4798-B8AA-6EE50CDC446C}"/>
                </a:ext>
              </a:extLst>
            </p:cNvPr>
            <p:cNvSpPr/>
            <p:nvPr/>
          </p:nvSpPr>
          <p:spPr>
            <a:xfrm>
              <a:off x="352912" y="11568909"/>
              <a:ext cx="6960363" cy="10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600"/>
                </a:spcAft>
              </a:pPr>
              <a:r>
                <a:rPr lang="fr-F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rPr>
                <a:t>Les régions les plus agricoles sont Bihar, Odisha, Tamil Nadu, Chhattisgarh.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E0D11C-BE84-4E71-AC23-8C732A347DD1}"/>
                </a:ext>
              </a:extLst>
            </p:cNvPr>
            <p:cNvSpPr/>
            <p:nvPr/>
          </p:nvSpPr>
          <p:spPr>
            <a:xfrm>
              <a:off x="15597773" y="11568909"/>
              <a:ext cx="4963746" cy="1095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600"/>
                </a:spcAft>
              </a:pPr>
              <a:r>
                <a:rPr lang="fr-F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rPr>
                <a:t>La culture la plus fréquente en Inde est le Riz.</a:t>
              </a:r>
            </a:p>
          </p:txBody>
        </p:sp>
        <p:pic>
          <p:nvPicPr>
            <p:cNvPr id="3078" name="Picture 6" descr="Plante à feuilles - Icônes la nature gratuites">
              <a:extLst>
                <a:ext uri="{FF2B5EF4-FFF2-40B4-BE49-F238E27FC236}">
                  <a16:creationId xmlns:a16="http://schemas.microsoft.com/office/drawing/2014/main" id="{87155532-71A3-4227-91B3-6B91FC6E0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5263" y="10351086"/>
              <a:ext cx="2456522" cy="245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Fichier PNG Geography | PNG Mart">
              <a:extLst>
                <a:ext uri="{FF2B5EF4-FFF2-40B4-BE49-F238E27FC236}">
                  <a16:creationId xmlns:a16="http://schemas.microsoft.com/office/drawing/2014/main" id="{CD2D794F-CC6F-4712-B364-F2057B860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97624" y="10546743"/>
              <a:ext cx="3604548" cy="205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646585-9C63-45A6-BB7F-CDE9BED4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3601838"/>
            <a:ext cx="8082581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589F5A0-44ED-40CB-BDD4-0AD831DD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374" y="3597281"/>
            <a:ext cx="6948000" cy="662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DBAC388-B6B8-4D21-ABFA-957236376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374" y="3597281"/>
            <a:ext cx="8395795" cy="681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8E484AA-219B-466E-9442-E864B999A334}"/>
              </a:ext>
            </a:extLst>
          </p:cNvPr>
          <p:cNvSpPr/>
          <p:nvPr/>
        </p:nvSpPr>
        <p:spPr>
          <a:xfrm>
            <a:off x="3737808" y="1450709"/>
            <a:ext cx="5495415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Variables qualitatives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57197D-2FFB-4B4C-A45D-7C3EC84CD9CA}"/>
              </a:ext>
            </a:extLst>
          </p:cNvPr>
          <p:cNvGrpSpPr/>
          <p:nvPr/>
        </p:nvGrpSpPr>
        <p:grpSpPr>
          <a:xfrm>
            <a:off x="2563095" y="2897560"/>
            <a:ext cx="13377279" cy="792110"/>
            <a:chOff x="2563095" y="2897560"/>
            <a:chExt cx="13377279" cy="7921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635048-864E-4971-A76E-5BD715833C4C}"/>
                </a:ext>
              </a:extLst>
            </p:cNvPr>
            <p:cNvSpPr/>
            <p:nvPr/>
          </p:nvSpPr>
          <p:spPr>
            <a:xfrm>
              <a:off x="3079384" y="3022821"/>
              <a:ext cx="12860990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5600" b="1" dirty="0">
                  <a:solidFill>
                    <a:srgbClr val="73A154"/>
                  </a:solidFill>
                </a:rPr>
                <a:t>La distribution des valeurs unique de chaque colonne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E1A12A2-8754-485E-B650-D46F75AC2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  <p:sp>
        <p:nvSpPr>
          <p:cNvPr id="23" name="Text Box 1">
            <a:extLst>
              <a:ext uri="{FF2B5EF4-FFF2-40B4-BE49-F238E27FC236}">
                <a16:creationId xmlns:a16="http://schemas.microsoft.com/office/drawing/2014/main" id="{8866EA71-5F03-448F-A301-C030A747DF25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8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1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14E8D0E-2B2F-4DE0-8A2A-BF96802EBE30}"/>
              </a:ext>
            </a:extLst>
          </p:cNvPr>
          <p:cNvSpPr/>
          <p:nvPr/>
        </p:nvSpPr>
        <p:spPr>
          <a:xfrm>
            <a:off x="1949281" y="617181"/>
            <a:ext cx="1745662" cy="1758706"/>
          </a:xfrm>
          <a:prstGeom prst="flowChartConnector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/>
          </a:p>
        </p:txBody>
      </p:sp>
      <p:pic>
        <p:nvPicPr>
          <p:cNvPr id="4098" name="Picture 2" descr="Charts diagram graph marketing seo statistic icon - News And Magazine">
            <a:extLst>
              <a:ext uri="{FF2B5EF4-FFF2-40B4-BE49-F238E27FC236}">
                <a16:creationId xmlns:a16="http://schemas.microsoft.com/office/drawing/2014/main" id="{E0C5883A-4975-42F5-8B29-788ED3A5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327" y="902163"/>
            <a:ext cx="1116382" cy="111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1">
            <a:extLst>
              <a:ext uri="{FF2B5EF4-FFF2-40B4-BE49-F238E27FC236}">
                <a16:creationId xmlns:a16="http://schemas.microsoft.com/office/drawing/2014/main" id="{C91A885E-C9A5-49A5-9C83-3CDF37CACE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52220" y="4990814"/>
            <a:ext cx="11521440" cy="5372100"/>
          </a:xfrm>
          <a:prstGeom prst="rect">
            <a:avLst/>
          </a:prstGeom>
        </p:spPr>
      </p:pic>
      <p:grpSp>
        <p:nvGrpSpPr>
          <p:cNvPr id="4097" name="Group 4096">
            <a:extLst>
              <a:ext uri="{FF2B5EF4-FFF2-40B4-BE49-F238E27FC236}">
                <a16:creationId xmlns:a16="http://schemas.microsoft.com/office/drawing/2014/main" id="{6D9D8513-174C-45F1-B5A0-043454B9B2D0}"/>
              </a:ext>
            </a:extLst>
          </p:cNvPr>
          <p:cNvGrpSpPr/>
          <p:nvPr/>
        </p:nvGrpSpPr>
        <p:grpSpPr>
          <a:xfrm>
            <a:off x="14816769" y="3392904"/>
            <a:ext cx="5333938" cy="3484193"/>
            <a:chOff x="7503920" y="1555922"/>
            <a:chExt cx="3455229" cy="207610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586C69-C07E-447B-8B58-2A96C268A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5" t="12737" r="12746" b="13831"/>
            <a:stretch/>
          </p:blipFill>
          <p:spPr>
            <a:xfrm>
              <a:off x="7749301" y="2053794"/>
              <a:ext cx="805219" cy="859028"/>
            </a:xfrm>
            <a:prstGeom prst="rect">
              <a:avLst/>
            </a:prstGeom>
          </p:spPr>
        </p:pic>
        <p:pic>
          <p:nvPicPr>
            <p:cNvPr id="4102" name="Picture 6" descr="Sigma Square – Sigma Square' s Official Website">
              <a:extLst>
                <a:ext uri="{FF2B5EF4-FFF2-40B4-BE49-F238E27FC236}">
                  <a16:creationId xmlns:a16="http://schemas.microsoft.com/office/drawing/2014/main" id="{7413B336-8808-454C-9138-A1881542D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0133" y="1933419"/>
              <a:ext cx="1029016" cy="1029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E59131-B234-41C1-B234-68B53DA8DAF9}"/>
                </a:ext>
              </a:extLst>
            </p:cNvPr>
            <p:cNvSpPr/>
            <p:nvPr/>
          </p:nvSpPr>
          <p:spPr>
            <a:xfrm>
              <a:off x="7946443" y="1555922"/>
              <a:ext cx="2619916" cy="34844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fr-FR" sz="4800" b="1" dirty="0">
                  <a:solidFill>
                    <a:schemeClr val="bg2">
                      <a:lumMod val="50000"/>
                    </a:schemeClr>
                  </a:solidFill>
                </a:rPr>
                <a:t>Variable </a:t>
              </a:r>
              <a:r>
                <a:rPr lang="fr-FR" sz="4800" b="1" dirty="0">
                  <a:solidFill>
                    <a:srgbClr val="73A154"/>
                  </a:solidFill>
                </a:rPr>
                <a:t>: </a:t>
              </a:r>
              <a:r>
                <a:rPr lang="fr-FR" sz="4400" b="1" dirty="0">
                  <a:solidFill>
                    <a:srgbClr val="73A154"/>
                  </a:solidFill>
                </a:rPr>
                <a:t>Production</a:t>
              </a:r>
              <a:endParaRPr lang="fr-FR" sz="4000" b="1" dirty="0">
                <a:solidFill>
                  <a:srgbClr val="73A15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AF15F24-E090-4A76-8FBE-9E3F55B257E0}"/>
                </a:ext>
              </a:extLst>
            </p:cNvPr>
            <p:cNvSpPr/>
            <p:nvPr/>
          </p:nvSpPr>
          <p:spPr>
            <a:xfrm>
              <a:off x="8011514" y="3332487"/>
              <a:ext cx="1405443" cy="2995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4000" i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1,5×</a:t>
              </a:r>
              <a:endParaRPr lang="fr-FR" sz="40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DC657C-B92F-4A4C-85ED-B0C6E2258273}"/>
                </a:ext>
              </a:extLst>
            </p:cNvPr>
            <p:cNvSpPr/>
            <p:nvPr/>
          </p:nvSpPr>
          <p:spPr>
            <a:xfrm>
              <a:off x="10287763" y="3330229"/>
              <a:ext cx="506946" cy="2995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4000" i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8,4×</a:t>
              </a:r>
              <a:endParaRPr lang="fr-FR" sz="4000" dirty="0"/>
            </a:p>
          </p:txBody>
        </p:sp>
        <p:sp>
          <p:nvSpPr>
            <p:cNvPr id="4096" name="Equals 4095">
              <a:extLst>
                <a:ext uri="{FF2B5EF4-FFF2-40B4-BE49-F238E27FC236}">
                  <a16:creationId xmlns:a16="http://schemas.microsoft.com/office/drawing/2014/main" id="{A00836AB-1A25-42DB-B3C8-810AFAF82C42}"/>
                </a:ext>
              </a:extLst>
            </p:cNvPr>
            <p:cNvSpPr/>
            <p:nvPr/>
          </p:nvSpPr>
          <p:spPr>
            <a:xfrm>
              <a:off x="7503920" y="3222950"/>
              <a:ext cx="507594" cy="259308"/>
            </a:xfrm>
            <a:prstGeom prst="mathEqual">
              <a:avLst/>
            </a:prstGeom>
            <a:solidFill>
              <a:srgbClr val="73A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600">
                <a:solidFill>
                  <a:schemeClr val="tx1"/>
                </a:solidFill>
              </a:endParaRPr>
            </a:p>
          </p:txBody>
        </p:sp>
        <p:sp>
          <p:nvSpPr>
            <p:cNvPr id="36" name="Equals 35">
              <a:extLst>
                <a:ext uri="{FF2B5EF4-FFF2-40B4-BE49-F238E27FC236}">
                  <a16:creationId xmlns:a16="http://schemas.microsoft.com/office/drawing/2014/main" id="{55ED1428-81EE-42EF-A6B2-0E5355DDEE0D}"/>
                </a:ext>
              </a:extLst>
            </p:cNvPr>
            <p:cNvSpPr/>
            <p:nvPr/>
          </p:nvSpPr>
          <p:spPr>
            <a:xfrm>
              <a:off x="9782965" y="3209793"/>
              <a:ext cx="507594" cy="259308"/>
            </a:xfrm>
            <a:prstGeom prst="mathEqual">
              <a:avLst/>
            </a:prstGeom>
            <a:solidFill>
              <a:srgbClr val="73A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60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2F489274-0ABB-43E8-BF6C-800F4CC77B65}"/>
              </a:ext>
            </a:extLst>
          </p:cNvPr>
          <p:cNvSpPr/>
          <p:nvPr/>
        </p:nvSpPr>
        <p:spPr>
          <a:xfrm>
            <a:off x="15454158" y="9081537"/>
            <a:ext cx="4464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b="1" dirty="0">
                <a:solidFill>
                  <a:schemeClr val="bg2">
                    <a:lumMod val="50000"/>
                  </a:schemeClr>
                </a:solidFill>
              </a:rPr>
              <a:t>Variable </a:t>
            </a:r>
            <a:r>
              <a:rPr lang="fr-FR" sz="4800" b="1" dirty="0">
                <a:solidFill>
                  <a:srgbClr val="73A154"/>
                </a:solidFill>
              </a:rPr>
              <a:t>: </a:t>
            </a:r>
            <a:r>
              <a:rPr lang="fr-FR" sz="4400" b="1" dirty="0">
                <a:solidFill>
                  <a:srgbClr val="73A154"/>
                </a:solidFill>
              </a:rPr>
              <a:t>Température</a:t>
            </a:r>
            <a:endParaRPr lang="fr-FR" sz="4000" b="1" dirty="0">
              <a:solidFill>
                <a:srgbClr val="73A154"/>
              </a:solidFill>
            </a:endParaRPr>
          </a:p>
        </p:txBody>
      </p:sp>
      <p:pic>
        <p:nvPicPr>
          <p:cNvPr id="39" name="Picture 6" descr="Sigma Square – Sigma Square' s Official Website">
            <a:extLst>
              <a:ext uri="{FF2B5EF4-FFF2-40B4-BE49-F238E27FC236}">
                <a16:creationId xmlns:a16="http://schemas.microsoft.com/office/drawing/2014/main" id="{7868ACE4-D730-4F28-BEE2-60A157BB2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63"/>
          <a:stretch/>
        </p:blipFill>
        <p:spPr bwMode="auto">
          <a:xfrm>
            <a:off x="13301209" y="10336727"/>
            <a:ext cx="1588522" cy="13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Equals 39">
            <a:extLst>
              <a:ext uri="{FF2B5EF4-FFF2-40B4-BE49-F238E27FC236}">
                <a16:creationId xmlns:a16="http://schemas.microsoft.com/office/drawing/2014/main" id="{5FA1090D-C8E8-45FF-AE5F-245EF2BE9BB8}"/>
              </a:ext>
            </a:extLst>
          </p:cNvPr>
          <p:cNvSpPr/>
          <p:nvPr/>
        </p:nvSpPr>
        <p:spPr>
          <a:xfrm>
            <a:off x="15033506" y="10777414"/>
            <a:ext cx="783588" cy="435180"/>
          </a:xfrm>
          <a:prstGeom prst="mathEqual">
            <a:avLst/>
          </a:prstGeom>
          <a:solidFill>
            <a:srgbClr val="73A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600">
              <a:solidFill>
                <a:schemeClr val="tx1"/>
              </a:solidFill>
            </a:endParaRPr>
          </a:p>
        </p:txBody>
      </p:sp>
      <p:sp>
        <p:nvSpPr>
          <p:cNvPr id="4101" name="Rectangle 4100">
            <a:extLst>
              <a:ext uri="{FF2B5EF4-FFF2-40B4-BE49-F238E27FC236}">
                <a16:creationId xmlns:a16="http://schemas.microsoft.com/office/drawing/2014/main" id="{423B35C6-58E1-43CC-AC95-AC5BE591BB99}"/>
              </a:ext>
            </a:extLst>
          </p:cNvPr>
          <p:cNvSpPr/>
          <p:nvPr/>
        </p:nvSpPr>
        <p:spPr>
          <a:xfrm>
            <a:off x="15835869" y="10883396"/>
            <a:ext cx="782587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1,2</a:t>
            </a:r>
            <a:endParaRPr lang="fr-FR" sz="5600" dirty="0"/>
          </a:p>
        </p:txBody>
      </p:sp>
      <p:sp>
        <p:nvSpPr>
          <p:cNvPr id="4104" name="Rectangle 4103">
            <a:extLst>
              <a:ext uri="{FF2B5EF4-FFF2-40B4-BE49-F238E27FC236}">
                <a16:creationId xmlns:a16="http://schemas.microsoft.com/office/drawing/2014/main" id="{83318D92-E318-41ED-958C-18E8550B9909}"/>
              </a:ext>
            </a:extLst>
          </p:cNvPr>
          <p:cNvSpPr/>
          <p:nvPr/>
        </p:nvSpPr>
        <p:spPr>
          <a:xfrm>
            <a:off x="15216336" y="7025823"/>
            <a:ext cx="5068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400" dirty="0">
                <a:solidFill>
                  <a:schemeClr val="tx1">
                    <a:lumMod val="85000"/>
                    <a:lumOff val="1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Grande dispersion de la variable « Production » </a:t>
            </a:r>
            <a:endParaRPr lang="fr-FR" sz="54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106" name="Rectangle 4105">
            <a:extLst>
              <a:ext uri="{FF2B5EF4-FFF2-40B4-BE49-F238E27FC236}">
                <a16:creationId xmlns:a16="http://schemas.microsoft.com/office/drawing/2014/main" id="{0D2FDE02-6DD2-4B44-903D-22A2E76E769E}"/>
              </a:ext>
            </a:extLst>
          </p:cNvPr>
          <p:cNvSpPr/>
          <p:nvPr/>
        </p:nvSpPr>
        <p:spPr>
          <a:xfrm>
            <a:off x="16763232" y="10130067"/>
            <a:ext cx="56137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N’aurait pas d’influence significative sur nos modèles de prédiction</a:t>
            </a:r>
          </a:p>
        </p:txBody>
      </p:sp>
      <p:sp>
        <p:nvSpPr>
          <p:cNvPr id="21" name="Text Box 1">
            <a:extLst>
              <a:ext uri="{FF2B5EF4-FFF2-40B4-BE49-F238E27FC236}">
                <a16:creationId xmlns:a16="http://schemas.microsoft.com/office/drawing/2014/main" id="{9A7C91B4-C4A4-4782-A1BD-9A42D6829DA4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9C9A6A78-54B8-469A-890B-EE0DB53CA7A2}" type="slidenum">
              <a:rPr lang="fr-FR" altLang="fr-FR" sz="2400" baseline="0">
                <a:solidFill>
                  <a:srgbClr val="3F4347"/>
                </a:solidFill>
                <a:latin typeface="Open Sans Semibold" charset="0"/>
                <a:ea typeface="Open Sans Semibold" charset="0"/>
                <a:cs typeface="Open Sans Semibold" charset="0"/>
                <a:sym typeface="Open Sans Semibold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9</a:t>
            </a:fld>
            <a:endParaRPr lang="fr-FR" altLang="fr-FR" sz="2400" baseline="0">
              <a:solidFill>
                <a:srgbClr val="3F4347"/>
              </a:solidFill>
              <a:latin typeface="Open Sans Semibold" charset="0"/>
              <a:ea typeface="Open Sans Semibold" charset="0"/>
              <a:cs typeface="Open Sans Semibold" charset="0"/>
              <a:sym typeface="Open Sans Semibold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2FCC6E-2529-4FBE-B4E8-9662C474516D}"/>
              </a:ext>
            </a:extLst>
          </p:cNvPr>
          <p:cNvSpPr/>
          <p:nvPr/>
        </p:nvSpPr>
        <p:spPr>
          <a:xfrm>
            <a:off x="3737808" y="1450709"/>
            <a:ext cx="14675812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600" b="1" dirty="0">
                <a:solidFill>
                  <a:schemeClr val="bg1">
                    <a:lumMod val="50000"/>
                  </a:schemeClr>
                </a:solidFill>
              </a:rPr>
              <a:t>Analyse descriptive et univariée des variables quantitatives 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4376DC-067B-4212-825F-9AB2969E8855}"/>
              </a:ext>
            </a:extLst>
          </p:cNvPr>
          <p:cNvGrpSpPr/>
          <p:nvPr/>
        </p:nvGrpSpPr>
        <p:grpSpPr>
          <a:xfrm>
            <a:off x="2563095" y="2897560"/>
            <a:ext cx="13377279" cy="792110"/>
            <a:chOff x="2563095" y="2897560"/>
            <a:chExt cx="13377279" cy="7921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7B5D091-AF8C-4B37-9157-3D91F95A169F}"/>
                </a:ext>
              </a:extLst>
            </p:cNvPr>
            <p:cNvSpPr/>
            <p:nvPr/>
          </p:nvSpPr>
          <p:spPr>
            <a:xfrm>
              <a:off x="3079384" y="3022821"/>
              <a:ext cx="12860990" cy="666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5600" b="1" dirty="0">
                  <a:solidFill>
                    <a:srgbClr val="73A154"/>
                  </a:solidFill>
                </a:rPr>
                <a:t>Le sommaire statistique des variables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3BB5A0B-1CA2-4AED-BF54-FE4710572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3095" y="2897560"/>
              <a:ext cx="411881" cy="40501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D59A51C-02DE-4812-9AD8-4A66941C1102}"/>
                  </a:ext>
                </a:extLst>
              </p:cNvPr>
              <p:cNvSpPr/>
              <p:nvPr/>
            </p:nvSpPr>
            <p:spPr>
              <a:xfrm>
                <a:off x="19713888" y="6386075"/>
                <a:ext cx="873637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14</m:t>
                          </m:r>
                        </m:sup>
                      </m:sSup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D59A51C-02DE-4812-9AD8-4A66941C1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888" y="6386075"/>
                <a:ext cx="873637" cy="633571"/>
              </a:xfrm>
              <a:prstGeom prst="rect">
                <a:avLst/>
              </a:prstGeom>
              <a:blipFill>
                <a:blip r:embed="rId8"/>
                <a:stretch>
                  <a:fillRect t="-355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4749A0-7C47-4758-9883-69D47BD0049E}"/>
                  </a:ext>
                </a:extLst>
              </p:cNvPr>
              <p:cNvSpPr/>
              <p:nvPr/>
            </p:nvSpPr>
            <p:spPr>
              <a:xfrm>
                <a:off x="16190978" y="6411795"/>
                <a:ext cx="753668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4749A0-7C47-4758-9883-69D47BD00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0978" y="6411795"/>
                <a:ext cx="753668" cy="633571"/>
              </a:xfrm>
              <a:prstGeom prst="rect">
                <a:avLst/>
              </a:prstGeom>
              <a:blipFill>
                <a:blip r:embed="rId9"/>
                <a:stretch>
                  <a:fillRect t="-355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52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53585F"/>
      </a:dk1>
      <a:lt1>
        <a:srgbClr val="818A93"/>
      </a:lt1>
      <a:dk2>
        <a:srgbClr val="935512"/>
      </a:dk2>
      <a:lt2>
        <a:srgbClr val="DCDEE0"/>
      </a:lt2>
      <a:accent1>
        <a:srgbClr val="0365C0"/>
      </a:accent1>
      <a:accent2>
        <a:srgbClr val="00882B"/>
      </a:accent2>
      <a:accent3>
        <a:srgbClr val="C8B4AA"/>
      </a:accent3>
      <a:accent4>
        <a:srgbClr val="6D757D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Open Sans Light"/>
        <a:ea typeface="Open Sans Light"/>
        <a:cs typeface="Open Sans Light"/>
      </a:majorFont>
      <a:minorFont>
        <a:latin typeface="Open Sans"/>
        <a:ea typeface="Open Sans"/>
        <a:cs typeface="Open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800" b="0" i="0" u="none" strike="noStrike" cap="none" normalizeH="0" baseline="43000">
            <a:ln>
              <a:noFill/>
            </a:ln>
            <a:solidFill>
              <a:srgbClr val="818A93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800" b="0" i="0" u="none" strike="noStrike" cap="none" normalizeH="0" baseline="43000">
            <a:ln>
              <a:noFill/>
            </a:ln>
            <a:solidFill>
              <a:srgbClr val="818A93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7381</TotalTime>
  <Words>1011</Words>
  <Application>Microsoft Office PowerPoint</Application>
  <PresentationFormat>Personnalisé</PresentationFormat>
  <Paragraphs>231</Paragraphs>
  <Slides>37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51" baseType="lpstr">
      <vt:lpstr>Arial</vt:lpstr>
      <vt:lpstr>Arial Rounded MT Bold</vt:lpstr>
      <vt:lpstr>Brandon Grotesque Regular</vt:lpstr>
      <vt:lpstr>Calibri</vt:lpstr>
      <vt:lpstr>Calibri (body)</vt:lpstr>
      <vt:lpstr>Cambria Math</vt:lpstr>
      <vt:lpstr>Helvetica Light</vt:lpstr>
      <vt:lpstr>Helvetica Neue</vt:lpstr>
      <vt:lpstr>Open Sans</vt:lpstr>
      <vt:lpstr>Open Sans Light</vt:lpstr>
      <vt:lpstr>Open Sans Semibold</vt:lpstr>
      <vt:lpstr>Times New Roman</vt:lpstr>
      <vt:lpstr>Wingdings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 Ouarzazi</dc:creator>
  <cp:lastModifiedBy>taha L2</cp:lastModifiedBy>
  <cp:revision>94</cp:revision>
  <dcterms:modified xsi:type="dcterms:W3CDTF">2022-04-18T14:19:34Z</dcterms:modified>
</cp:coreProperties>
</file>